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702" r:id="rId2"/>
  </p:sldMasterIdLst>
  <p:notesMasterIdLst>
    <p:notesMasterId r:id="rId37"/>
  </p:notesMasterIdLst>
  <p:sldIdLst>
    <p:sldId id="318" r:id="rId3"/>
    <p:sldId id="319" r:id="rId4"/>
    <p:sldId id="257" r:id="rId5"/>
    <p:sldId id="258" r:id="rId6"/>
    <p:sldId id="260" r:id="rId7"/>
    <p:sldId id="261" r:id="rId8"/>
    <p:sldId id="271" r:id="rId9"/>
    <p:sldId id="279" r:id="rId10"/>
    <p:sldId id="280" r:id="rId11"/>
    <p:sldId id="281" r:id="rId12"/>
    <p:sldId id="282" r:id="rId13"/>
    <p:sldId id="290" r:id="rId14"/>
    <p:sldId id="291" r:id="rId15"/>
    <p:sldId id="293" r:id="rId16"/>
    <p:sldId id="295" r:id="rId17"/>
    <p:sldId id="296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23" r:id="rId36"/>
  </p:sldIdLst>
  <p:sldSz cx="10693400" cy="7556500"/>
  <p:notesSz cx="10693400" cy="7556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6667" autoAdjust="0"/>
  </p:normalViewPr>
  <p:slideViewPr>
    <p:cSldViewPr>
      <p:cViewPr varScale="1">
        <p:scale>
          <a:sx n="78" d="100"/>
          <a:sy n="78" d="100"/>
        </p:scale>
        <p:origin x="1296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er Gautam" userId="1b8c3cd4045d8f1f" providerId="LiveId" clId="{93EC2F4A-CF6A-4F64-B334-A1F9EED1D2DE}"/>
    <pc:docChg chg="custSel delSld modSld">
      <pc:chgData name="Sameer Gautam" userId="1b8c3cd4045d8f1f" providerId="LiveId" clId="{93EC2F4A-CF6A-4F64-B334-A1F9EED1D2DE}" dt="2020-12-03T14:43:32.111" v="147" actId="47"/>
      <pc:docMkLst>
        <pc:docMk/>
      </pc:docMkLst>
      <pc:sldChg chg="modSp mod">
        <pc:chgData name="Sameer Gautam" userId="1b8c3cd4045d8f1f" providerId="LiveId" clId="{93EC2F4A-CF6A-4F64-B334-A1F9EED1D2DE}" dt="2020-12-03T14:30:54.939" v="35" actId="120"/>
        <pc:sldMkLst>
          <pc:docMk/>
          <pc:sldMk cId="0" sldId="260"/>
        </pc:sldMkLst>
        <pc:spChg chg="mod">
          <ac:chgData name="Sameer Gautam" userId="1b8c3cd4045d8f1f" providerId="LiveId" clId="{93EC2F4A-CF6A-4F64-B334-A1F9EED1D2DE}" dt="2020-12-03T14:30:54.939" v="35" actId="120"/>
          <ac:spMkLst>
            <pc:docMk/>
            <pc:sldMk cId="0" sldId="260"/>
            <ac:spMk id="2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30:45.279" v="32" actId="113"/>
        <pc:sldMkLst>
          <pc:docMk/>
          <pc:sldMk cId="0" sldId="261"/>
        </pc:sldMkLst>
        <pc:spChg chg="mod">
          <ac:chgData name="Sameer Gautam" userId="1b8c3cd4045d8f1f" providerId="LiveId" clId="{93EC2F4A-CF6A-4F64-B334-A1F9EED1D2DE}" dt="2020-12-03T14:30:45.279" v="32" actId="113"/>
          <ac:spMkLst>
            <pc:docMk/>
            <pc:sldMk cId="0" sldId="261"/>
            <ac:spMk id="7" creationId="{0E5480C9-D769-4553-ABB4-ABF791044111}"/>
          </ac:spMkLst>
        </pc:spChg>
      </pc:sldChg>
      <pc:sldChg chg="modSp mod">
        <pc:chgData name="Sameer Gautam" userId="1b8c3cd4045d8f1f" providerId="LiveId" clId="{93EC2F4A-CF6A-4F64-B334-A1F9EED1D2DE}" dt="2020-12-03T14:30:40.371" v="31" actId="2711"/>
        <pc:sldMkLst>
          <pc:docMk/>
          <pc:sldMk cId="0" sldId="271"/>
        </pc:sldMkLst>
        <pc:spChg chg="mod">
          <ac:chgData name="Sameer Gautam" userId="1b8c3cd4045d8f1f" providerId="LiveId" clId="{93EC2F4A-CF6A-4F64-B334-A1F9EED1D2DE}" dt="2020-12-03T14:30:40.371" v="31" actId="2711"/>
          <ac:spMkLst>
            <pc:docMk/>
            <pc:sldMk cId="0" sldId="271"/>
            <ac:spMk id="9" creationId="{7F158F03-CA12-4EFA-B370-D2F308C5E38C}"/>
          </ac:spMkLst>
        </pc:spChg>
      </pc:sldChg>
      <pc:sldChg chg="modSp mod">
        <pc:chgData name="Sameer Gautam" userId="1b8c3cd4045d8f1f" providerId="LiveId" clId="{93EC2F4A-CF6A-4F64-B334-A1F9EED1D2DE}" dt="2020-12-03T14:30:33.985" v="29" actId="113"/>
        <pc:sldMkLst>
          <pc:docMk/>
          <pc:sldMk cId="0" sldId="279"/>
        </pc:sldMkLst>
        <pc:spChg chg="mod">
          <ac:chgData name="Sameer Gautam" userId="1b8c3cd4045d8f1f" providerId="LiveId" clId="{93EC2F4A-CF6A-4F64-B334-A1F9EED1D2DE}" dt="2020-12-03T14:30:33.985" v="29" actId="113"/>
          <ac:spMkLst>
            <pc:docMk/>
            <pc:sldMk cId="0" sldId="279"/>
            <ac:spMk id="9" creationId="{D0E50FF6-496C-41C5-9A18-E081E525FA60}"/>
          </ac:spMkLst>
        </pc:spChg>
      </pc:sldChg>
      <pc:sldChg chg="modSp mod">
        <pc:chgData name="Sameer Gautam" userId="1b8c3cd4045d8f1f" providerId="LiveId" clId="{93EC2F4A-CF6A-4F64-B334-A1F9EED1D2DE}" dt="2020-12-03T14:30:28.399" v="28" actId="113"/>
        <pc:sldMkLst>
          <pc:docMk/>
          <pc:sldMk cId="0" sldId="280"/>
        </pc:sldMkLst>
        <pc:spChg chg="mod">
          <ac:chgData name="Sameer Gautam" userId="1b8c3cd4045d8f1f" providerId="LiveId" clId="{93EC2F4A-CF6A-4F64-B334-A1F9EED1D2DE}" dt="2020-12-03T14:30:28.399" v="28" actId="113"/>
          <ac:spMkLst>
            <pc:docMk/>
            <pc:sldMk cId="0" sldId="280"/>
            <ac:spMk id="2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30:19.493" v="26" actId="255"/>
        <pc:sldMkLst>
          <pc:docMk/>
          <pc:sldMk cId="0" sldId="281"/>
        </pc:sldMkLst>
        <pc:spChg chg="mod">
          <ac:chgData name="Sameer Gautam" userId="1b8c3cd4045d8f1f" providerId="LiveId" clId="{93EC2F4A-CF6A-4F64-B334-A1F9EED1D2DE}" dt="2020-12-03T14:30:19.493" v="26" actId="255"/>
          <ac:spMkLst>
            <pc:docMk/>
            <pc:sldMk cId="0" sldId="281"/>
            <ac:spMk id="2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30:09.432" v="23" actId="122"/>
        <pc:sldMkLst>
          <pc:docMk/>
          <pc:sldMk cId="0" sldId="282"/>
        </pc:sldMkLst>
        <pc:spChg chg="mod">
          <ac:chgData name="Sameer Gautam" userId="1b8c3cd4045d8f1f" providerId="LiveId" clId="{93EC2F4A-CF6A-4F64-B334-A1F9EED1D2DE}" dt="2020-12-03T14:30:09.432" v="23" actId="122"/>
          <ac:spMkLst>
            <pc:docMk/>
            <pc:sldMk cId="0" sldId="282"/>
            <ac:spMk id="9" creationId="{AC3E5C15-17A6-4C7C-8957-183602A6DFCD}"/>
          </ac:spMkLst>
        </pc:spChg>
      </pc:sldChg>
      <pc:sldChg chg="modSp mod">
        <pc:chgData name="Sameer Gautam" userId="1b8c3cd4045d8f1f" providerId="LiveId" clId="{93EC2F4A-CF6A-4F64-B334-A1F9EED1D2DE}" dt="2020-12-03T14:29:56.119" v="20" actId="113"/>
        <pc:sldMkLst>
          <pc:docMk/>
          <pc:sldMk cId="0" sldId="290"/>
        </pc:sldMkLst>
        <pc:spChg chg="mod">
          <ac:chgData name="Sameer Gautam" userId="1b8c3cd4045d8f1f" providerId="LiveId" clId="{93EC2F4A-CF6A-4F64-B334-A1F9EED1D2DE}" dt="2020-12-03T14:29:56.119" v="20" actId="113"/>
          <ac:spMkLst>
            <pc:docMk/>
            <pc:sldMk cId="0" sldId="290"/>
            <ac:spMk id="5" creationId="{6AF5C208-FF26-4D3D-9A4C-ADE40D1E93E2}"/>
          </ac:spMkLst>
        </pc:spChg>
      </pc:sldChg>
      <pc:sldChg chg="modSp mod">
        <pc:chgData name="Sameer Gautam" userId="1b8c3cd4045d8f1f" providerId="LiveId" clId="{93EC2F4A-CF6A-4F64-B334-A1F9EED1D2DE}" dt="2020-12-03T14:29:51.200" v="19" actId="113"/>
        <pc:sldMkLst>
          <pc:docMk/>
          <pc:sldMk cId="0" sldId="291"/>
        </pc:sldMkLst>
        <pc:spChg chg="mod">
          <ac:chgData name="Sameer Gautam" userId="1b8c3cd4045d8f1f" providerId="LiveId" clId="{93EC2F4A-CF6A-4F64-B334-A1F9EED1D2DE}" dt="2020-12-03T14:29:51.200" v="19" actId="113"/>
          <ac:spMkLst>
            <pc:docMk/>
            <pc:sldMk cId="0" sldId="291"/>
            <ac:spMk id="2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29:36.829" v="17" actId="1076"/>
        <pc:sldMkLst>
          <pc:docMk/>
          <pc:sldMk cId="855868633" sldId="293"/>
        </pc:sldMkLst>
        <pc:spChg chg="mod">
          <ac:chgData name="Sameer Gautam" userId="1b8c3cd4045d8f1f" providerId="LiveId" clId="{93EC2F4A-CF6A-4F64-B334-A1F9EED1D2DE}" dt="2020-12-03T14:29:36.829" v="17" actId="1076"/>
          <ac:spMkLst>
            <pc:docMk/>
            <pc:sldMk cId="855868633" sldId="293"/>
            <ac:spMk id="7" creationId="{C7E4A9E7-545A-4523-B78D-B6EB99AA68DB}"/>
          </ac:spMkLst>
        </pc:spChg>
      </pc:sldChg>
      <pc:sldChg chg="modSp mod">
        <pc:chgData name="Sameer Gautam" userId="1b8c3cd4045d8f1f" providerId="LiveId" clId="{93EC2F4A-CF6A-4F64-B334-A1F9EED1D2DE}" dt="2020-12-03T14:29:16.353" v="14" actId="1076"/>
        <pc:sldMkLst>
          <pc:docMk/>
          <pc:sldMk cId="2926176170" sldId="295"/>
        </pc:sldMkLst>
        <pc:spChg chg="mod">
          <ac:chgData name="Sameer Gautam" userId="1b8c3cd4045d8f1f" providerId="LiveId" clId="{93EC2F4A-CF6A-4F64-B334-A1F9EED1D2DE}" dt="2020-12-03T14:29:16.353" v="14" actId="1076"/>
          <ac:spMkLst>
            <pc:docMk/>
            <pc:sldMk cId="2926176170" sldId="295"/>
            <ac:spMk id="9" creationId="{B8AF6C26-5A06-450D-A438-8591C0DB29AC}"/>
          </ac:spMkLst>
        </pc:spChg>
      </pc:sldChg>
      <pc:sldChg chg="modSp mod">
        <pc:chgData name="Sameer Gautam" userId="1b8c3cd4045d8f1f" providerId="LiveId" clId="{93EC2F4A-CF6A-4F64-B334-A1F9EED1D2DE}" dt="2020-12-03T14:28:55.212" v="11" actId="2711"/>
        <pc:sldMkLst>
          <pc:docMk/>
          <pc:sldMk cId="1155692172" sldId="296"/>
        </pc:sldMkLst>
        <pc:spChg chg="mod">
          <ac:chgData name="Sameer Gautam" userId="1b8c3cd4045d8f1f" providerId="LiveId" clId="{93EC2F4A-CF6A-4F64-B334-A1F9EED1D2DE}" dt="2020-12-03T14:28:55.212" v="11" actId="2711"/>
          <ac:spMkLst>
            <pc:docMk/>
            <pc:sldMk cId="1155692172" sldId="296"/>
            <ac:spMk id="105" creationId="{FB2C7043-5FBA-41DF-BA74-CAB19E9212CB}"/>
          </ac:spMkLst>
        </pc:spChg>
      </pc:sldChg>
      <pc:sldChg chg="modSp mod">
        <pc:chgData name="Sameer Gautam" userId="1b8c3cd4045d8f1f" providerId="LiveId" clId="{93EC2F4A-CF6A-4F64-B334-A1F9EED1D2DE}" dt="2020-12-03T14:28:49.612" v="10" actId="113"/>
        <pc:sldMkLst>
          <pc:docMk/>
          <pc:sldMk cId="694513146" sldId="298"/>
        </pc:sldMkLst>
        <pc:spChg chg="mod">
          <ac:chgData name="Sameer Gautam" userId="1b8c3cd4045d8f1f" providerId="LiveId" clId="{93EC2F4A-CF6A-4F64-B334-A1F9EED1D2DE}" dt="2020-12-03T14:28:49.612" v="10" actId="113"/>
          <ac:spMkLst>
            <pc:docMk/>
            <pc:sldMk cId="694513146" sldId="298"/>
            <ac:spMk id="9" creationId="{CFADCF72-6581-4F6F-8D60-DFB75F47EFAF}"/>
          </ac:spMkLst>
        </pc:spChg>
      </pc:sldChg>
      <pc:sldChg chg="modSp mod">
        <pc:chgData name="Sameer Gautam" userId="1b8c3cd4045d8f1f" providerId="LiveId" clId="{93EC2F4A-CF6A-4F64-B334-A1F9EED1D2DE}" dt="2020-12-03T14:28:38.988" v="8" actId="2711"/>
        <pc:sldMkLst>
          <pc:docMk/>
          <pc:sldMk cId="4121982052" sldId="299"/>
        </pc:sldMkLst>
        <pc:spChg chg="mod">
          <ac:chgData name="Sameer Gautam" userId="1b8c3cd4045d8f1f" providerId="LiveId" clId="{93EC2F4A-CF6A-4F64-B334-A1F9EED1D2DE}" dt="2020-12-03T14:28:38.988" v="8" actId="2711"/>
          <ac:spMkLst>
            <pc:docMk/>
            <pc:sldMk cId="4121982052" sldId="299"/>
            <ac:spMk id="9" creationId="{C2DF8A66-77E7-498A-B964-218FD6ED8ADF}"/>
          </ac:spMkLst>
        </pc:spChg>
      </pc:sldChg>
      <pc:sldChg chg="modSp mod">
        <pc:chgData name="Sameer Gautam" userId="1b8c3cd4045d8f1f" providerId="LiveId" clId="{93EC2F4A-CF6A-4F64-B334-A1F9EED1D2DE}" dt="2020-12-03T14:28:31.765" v="7" actId="255"/>
        <pc:sldMkLst>
          <pc:docMk/>
          <pc:sldMk cId="2117760723" sldId="300"/>
        </pc:sldMkLst>
        <pc:spChg chg="mod">
          <ac:chgData name="Sameer Gautam" userId="1b8c3cd4045d8f1f" providerId="LiveId" clId="{93EC2F4A-CF6A-4F64-B334-A1F9EED1D2DE}" dt="2020-12-03T14:28:31.765" v="7" actId="255"/>
          <ac:spMkLst>
            <pc:docMk/>
            <pc:sldMk cId="2117760723" sldId="300"/>
            <ac:spMk id="6" creationId="{37502677-1EF1-4CDE-83FD-467CAFC9912C}"/>
          </ac:spMkLst>
        </pc:spChg>
      </pc:sldChg>
      <pc:sldChg chg="modSp mod">
        <pc:chgData name="Sameer Gautam" userId="1b8c3cd4045d8f1f" providerId="LiveId" clId="{93EC2F4A-CF6A-4F64-B334-A1F9EED1D2DE}" dt="2020-12-03T14:28:20.980" v="4" actId="255"/>
        <pc:sldMkLst>
          <pc:docMk/>
          <pc:sldMk cId="3336961084" sldId="301"/>
        </pc:sldMkLst>
        <pc:spChg chg="mod">
          <ac:chgData name="Sameer Gautam" userId="1b8c3cd4045d8f1f" providerId="LiveId" clId="{93EC2F4A-CF6A-4F64-B334-A1F9EED1D2DE}" dt="2020-12-03T14:28:20.980" v="4" actId="255"/>
          <ac:spMkLst>
            <pc:docMk/>
            <pc:sldMk cId="3336961084" sldId="301"/>
            <ac:spMk id="13" creationId="{260EB917-1862-46D2-A158-E9A6FC21D9BD}"/>
          </ac:spMkLst>
        </pc:spChg>
      </pc:sldChg>
      <pc:sldChg chg="modSp mod">
        <pc:chgData name="Sameer Gautam" userId="1b8c3cd4045d8f1f" providerId="LiveId" clId="{93EC2F4A-CF6A-4F64-B334-A1F9EED1D2DE}" dt="2020-12-03T14:41:29.307" v="131" actId="1076"/>
        <pc:sldMkLst>
          <pc:docMk/>
          <pc:sldMk cId="2240974240" sldId="302"/>
        </pc:sldMkLst>
        <pc:spChg chg="mod">
          <ac:chgData name="Sameer Gautam" userId="1b8c3cd4045d8f1f" providerId="LiveId" clId="{93EC2F4A-CF6A-4F64-B334-A1F9EED1D2DE}" dt="2020-12-03T14:41:29.307" v="131" actId="1076"/>
          <ac:spMkLst>
            <pc:docMk/>
            <pc:sldMk cId="2240974240" sldId="302"/>
            <ac:spMk id="143362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1:55.851" v="135" actId="14100"/>
        <pc:sldMkLst>
          <pc:docMk/>
          <pc:sldMk cId="305983919" sldId="303"/>
        </pc:sldMkLst>
        <pc:spChg chg="mod">
          <ac:chgData name="Sameer Gautam" userId="1b8c3cd4045d8f1f" providerId="LiveId" clId="{93EC2F4A-CF6A-4F64-B334-A1F9EED1D2DE}" dt="2020-12-03T14:41:55.851" v="135" actId="14100"/>
          <ac:spMkLst>
            <pc:docMk/>
            <pc:sldMk cId="305983919" sldId="303"/>
            <ac:spMk id="186370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2:05.095" v="136"/>
        <pc:sldMkLst>
          <pc:docMk/>
          <pc:sldMk cId="632176009" sldId="304"/>
        </pc:sldMkLst>
        <pc:spChg chg="mod">
          <ac:chgData name="Sameer Gautam" userId="1b8c3cd4045d8f1f" providerId="LiveId" clId="{93EC2F4A-CF6A-4F64-B334-A1F9EED1D2DE}" dt="2020-12-03T14:42:05.095" v="136"/>
          <ac:spMkLst>
            <pc:docMk/>
            <pc:sldMk cId="632176009" sldId="304"/>
            <ac:spMk id="153602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2:12.001" v="137"/>
        <pc:sldMkLst>
          <pc:docMk/>
          <pc:sldMk cId="3549911715" sldId="305"/>
        </pc:sldMkLst>
        <pc:spChg chg="mod">
          <ac:chgData name="Sameer Gautam" userId="1b8c3cd4045d8f1f" providerId="LiveId" clId="{93EC2F4A-CF6A-4F64-B334-A1F9EED1D2DE}" dt="2020-12-03T14:42:12.001" v="137"/>
          <ac:spMkLst>
            <pc:docMk/>
            <pc:sldMk cId="3549911715" sldId="305"/>
            <ac:spMk id="138244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2:17.708" v="138"/>
        <pc:sldMkLst>
          <pc:docMk/>
          <pc:sldMk cId="1458640169" sldId="306"/>
        </pc:sldMkLst>
        <pc:spChg chg="mod">
          <ac:chgData name="Sameer Gautam" userId="1b8c3cd4045d8f1f" providerId="LiveId" clId="{93EC2F4A-CF6A-4F64-B334-A1F9EED1D2DE}" dt="2020-12-03T14:42:17.708" v="138"/>
          <ac:spMkLst>
            <pc:docMk/>
            <pc:sldMk cId="1458640169" sldId="306"/>
            <ac:spMk id="188418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2:45.819" v="141" actId="1076"/>
        <pc:sldMkLst>
          <pc:docMk/>
          <pc:sldMk cId="4199776310" sldId="307"/>
        </pc:sldMkLst>
        <pc:spChg chg="mod">
          <ac:chgData name="Sameer Gautam" userId="1b8c3cd4045d8f1f" providerId="LiveId" clId="{93EC2F4A-CF6A-4F64-B334-A1F9EED1D2DE}" dt="2020-12-03T14:42:45.819" v="141" actId="1076"/>
          <ac:spMkLst>
            <pc:docMk/>
            <pc:sldMk cId="4199776310" sldId="307"/>
            <ac:spMk id="156674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2:56.758" v="142"/>
        <pc:sldMkLst>
          <pc:docMk/>
          <pc:sldMk cId="687376623" sldId="308"/>
        </pc:sldMkLst>
        <pc:spChg chg="mod">
          <ac:chgData name="Sameer Gautam" userId="1b8c3cd4045d8f1f" providerId="LiveId" clId="{93EC2F4A-CF6A-4F64-B334-A1F9EED1D2DE}" dt="2020-12-03T14:42:56.758" v="142"/>
          <ac:spMkLst>
            <pc:docMk/>
            <pc:sldMk cId="687376623" sldId="308"/>
            <ac:spMk id="145410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3:02.123" v="143"/>
        <pc:sldMkLst>
          <pc:docMk/>
          <pc:sldMk cId="420736390" sldId="309"/>
        </pc:sldMkLst>
        <pc:spChg chg="mod">
          <ac:chgData name="Sameer Gautam" userId="1b8c3cd4045d8f1f" providerId="LiveId" clId="{93EC2F4A-CF6A-4F64-B334-A1F9EED1D2DE}" dt="2020-12-03T14:43:02.123" v="143"/>
          <ac:spMkLst>
            <pc:docMk/>
            <pc:sldMk cId="420736390" sldId="309"/>
            <ac:spMk id="121858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3:08.478" v="144"/>
        <pc:sldMkLst>
          <pc:docMk/>
          <pc:sldMk cId="1817217695" sldId="310"/>
        </pc:sldMkLst>
        <pc:spChg chg="mod">
          <ac:chgData name="Sameer Gautam" userId="1b8c3cd4045d8f1f" providerId="LiveId" clId="{93EC2F4A-CF6A-4F64-B334-A1F9EED1D2DE}" dt="2020-12-03T14:43:08.478" v="144"/>
          <ac:spMkLst>
            <pc:docMk/>
            <pc:sldMk cId="1817217695" sldId="310"/>
            <ac:spMk id="139266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3:14.436" v="145"/>
        <pc:sldMkLst>
          <pc:docMk/>
          <pc:sldMk cId="4194392939" sldId="311"/>
        </pc:sldMkLst>
        <pc:spChg chg="mod">
          <ac:chgData name="Sameer Gautam" userId="1b8c3cd4045d8f1f" providerId="LiveId" clId="{93EC2F4A-CF6A-4F64-B334-A1F9EED1D2DE}" dt="2020-12-03T14:43:14.436" v="145"/>
          <ac:spMkLst>
            <pc:docMk/>
            <pc:sldMk cId="4194392939" sldId="311"/>
            <ac:spMk id="146435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3:19.998" v="146"/>
        <pc:sldMkLst>
          <pc:docMk/>
          <pc:sldMk cId="680276732" sldId="312"/>
        </pc:sldMkLst>
        <pc:spChg chg="mod">
          <ac:chgData name="Sameer Gautam" userId="1b8c3cd4045d8f1f" providerId="LiveId" clId="{93EC2F4A-CF6A-4F64-B334-A1F9EED1D2DE}" dt="2020-12-03T14:43:19.998" v="146"/>
          <ac:spMkLst>
            <pc:docMk/>
            <pc:sldMk cId="680276732" sldId="312"/>
            <ac:spMk id="141314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0:53.323" v="126" actId="255"/>
        <pc:sldMkLst>
          <pc:docMk/>
          <pc:sldMk cId="2209659198" sldId="313"/>
        </pc:sldMkLst>
        <pc:spChg chg="mod">
          <ac:chgData name="Sameer Gautam" userId="1b8c3cd4045d8f1f" providerId="LiveId" clId="{93EC2F4A-CF6A-4F64-B334-A1F9EED1D2DE}" dt="2020-12-03T14:40:53.323" v="126" actId="255"/>
          <ac:spMkLst>
            <pc:docMk/>
            <pc:sldMk cId="2209659198" sldId="313"/>
            <ac:spMk id="91138" creationId="{00000000-0000-0000-0000-000000000000}"/>
          </ac:spMkLst>
        </pc:spChg>
      </pc:sldChg>
      <pc:sldChg chg="modSp mod">
        <pc:chgData name="Sameer Gautam" userId="1b8c3cd4045d8f1f" providerId="LiveId" clId="{93EC2F4A-CF6A-4F64-B334-A1F9EED1D2DE}" dt="2020-12-03T14:41:06.714" v="128" actId="255"/>
        <pc:sldMkLst>
          <pc:docMk/>
          <pc:sldMk cId="1972221854" sldId="314"/>
        </pc:sldMkLst>
        <pc:spChg chg="mod">
          <ac:chgData name="Sameer Gautam" userId="1b8c3cd4045d8f1f" providerId="LiveId" clId="{93EC2F4A-CF6A-4F64-B334-A1F9EED1D2DE}" dt="2020-12-03T14:41:06.714" v="128" actId="255"/>
          <ac:spMkLst>
            <pc:docMk/>
            <pc:sldMk cId="1972221854" sldId="314"/>
            <ac:spMk id="108546" creationId="{00000000-0000-0000-0000-000000000000}"/>
          </ac:spMkLst>
        </pc:spChg>
      </pc:sldChg>
      <pc:sldChg chg="del">
        <pc:chgData name="Sameer Gautam" userId="1b8c3cd4045d8f1f" providerId="LiveId" clId="{93EC2F4A-CF6A-4F64-B334-A1F9EED1D2DE}" dt="2020-12-03T14:43:32.111" v="147" actId="47"/>
        <pc:sldMkLst>
          <pc:docMk/>
          <pc:sldMk cId="1184861619" sldId="322"/>
        </pc:sldMkLst>
      </pc:sldChg>
      <pc:sldChg chg="modSp mod">
        <pc:chgData name="Sameer Gautam" userId="1b8c3cd4045d8f1f" providerId="LiveId" clId="{93EC2F4A-CF6A-4F64-B334-A1F9EED1D2DE}" dt="2020-12-03T14:40:27.474" v="121" actId="207"/>
        <pc:sldMkLst>
          <pc:docMk/>
          <pc:sldMk cId="1143124654" sldId="323"/>
        </pc:sldMkLst>
        <pc:spChg chg="mod">
          <ac:chgData name="Sameer Gautam" userId="1b8c3cd4045d8f1f" providerId="LiveId" clId="{93EC2F4A-CF6A-4F64-B334-A1F9EED1D2DE}" dt="2020-12-03T14:40:27.474" v="121" actId="207"/>
          <ac:spMkLst>
            <pc:docMk/>
            <pc:sldMk cId="1143124654" sldId="323"/>
            <ac:spMk id="4100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/>
              </a:defRPr>
            </a:lvl1pPr>
          </a:lstStyle>
          <a:p>
            <a:fld id="{06723DCF-895B-430D-8997-3F8F736BAC65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89338"/>
            <a:ext cx="8553450" cy="3400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/>
              </a:defRPr>
            </a:lvl1pPr>
          </a:lstStyle>
          <a:p>
            <a:fld id="{0CF35A84-B92B-48C3-AE78-5DFF2EA73D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50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DCAC2D7-5D57-4F66-BB37-662C6E89FF2C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537C7B-DFC9-4A27-A377-EF7DB683BB1C}" type="slidenum">
              <a:rPr lang="zh-CN" altLang="en-US">
                <a:ea typeface="Times New Roman"/>
              </a:rPr>
              <a:pPr/>
              <a:t>21</a:t>
            </a:fld>
            <a:endParaRPr lang="en-US" altLang="zh-CN" dirty="0">
              <a:ea typeface="Times New Roman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3B1A37-FDD6-44A2-A926-D975DEEA7331}" type="slidenum">
              <a:rPr lang="zh-CN" altLang="en-US">
                <a:ea typeface="Times New Roman"/>
              </a:rPr>
              <a:pPr/>
              <a:t>22</a:t>
            </a:fld>
            <a:endParaRPr lang="en-US" altLang="zh-CN" dirty="0">
              <a:ea typeface="Times New Roman"/>
            </a:endParaRPr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031461-693B-4A06-9504-8ACE5FDA0320}" type="slidenum">
              <a:rPr lang="zh-CN" altLang="en-US">
                <a:ea typeface="Times New Roman"/>
              </a:rPr>
              <a:pPr/>
              <a:t>23</a:t>
            </a:fld>
            <a:endParaRPr lang="en-US" altLang="zh-CN" dirty="0">
              <a:ea typeface="Times New Roman"/>
            </a:endParaRPr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281CFA-96FE-4E68-A613-0BE310ED8FEA}" type="slidenum">
              <a:rPr lang="zh-CN" altLang="en-US">
                <a:ea typeface="Times New Roman"/>
              </a:rPr>
              <a:pPr/>
              <a:t>24</a:t>
            </a:fld>
            <a:endParaRPr lang="en-US" altLang="zh-CN" dirty="0">
              <a:ea typeface="Times New Roman"/>
            </a:endParaRPr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ADD35-1110-41B2-BED5-C8F7DF75ABE8}" type="slidenum">
              <a:rPr lang="zh-CN" altLang="en-US">
                <a:ea typeface="Times New Roman"/>
              </a:rPr>
              <a:pPr/>
              <a:t>25</a:t>
            </a:fld>
            <a:endParaRPr lang="en-US" altLang="zh-CN" dirty="0">
              <a:ea typeface="Times New Roman"/>
            </a:endParaRPr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74256-F160-456A-9741-CFA3B83AB8F6}" type="slidenum">
              <a:rPr lang="zh-CN" altLang="en-US">
                <a:ea typeface="Times New Roman"/>
              </a:rPr>
              <a:pPr/>
              <a:t>26</a:t>
            </a:fld>
            <a:endParaRPr lang="en-US" altLang="zh-CN" dirty="0">
              <a:ea typeface="Times New Roman"/>
            </a:endParaRPr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816A8-D82B-48D4-8AFC-5B45F5D48619}" type="slidenum">
              <a:rPr lang="zh-CN" altLang="en-US">
                <a:ea typeface="Times New Roman"/>
              </a:rPr>
              <a:pPr/>
              <a:t>27</a:t>
            </a:fld>
            <a:endParaRPr lang="en-US" altLang="zh-CN" dirty="0">
              <a:ea typeface="Times New Roman"/>
            </a:endParaRPr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F5C0C5-01D2-4B18-AF76-33B6122D75EC}" type="slidenum">
              <a:rPr lang="zh-CN" altLang="en-US">
                <a:ea typeface="Times New Roman"/>
              </a:rPr>
              <a:pPr/>
              <a:t>28</a:t>
            </a:fld>
            <a:endParaRPr lang="en-US" altLang="zh-CN" dirty="0">
              <a:ea typeface="Times New Roman"/>
            </a:endParaRPr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C747D8-B44D-4D31-8E1F-6C849C8A4A76}" type="slidenum">
              <a:rPr lang="zh-CN" altLang="en-US">
                <a:ea typeface="Times New Roman"/>
              </a:rPr>
              <a:pPr/>
              <a:t>29</a:t>
            </a:fld>
            <a:endParaRPr lang="en-US" altLang="zh-CN" dirty="0">
              <a:ea typeface="Times New Roman"/>
            </a:endParaRPr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545CC4-A661-4B06-BF95-394A6559EF99}" type="slidenum">
              <a:rPr lang="zh-CN" altLang="en-US">
                <a:ea typeface="Times New Roman"/>
              </a:rPr>
              <a:pPr/>
              <a:t>30</a:t>
            </a:fld>
            <a:endParaRPr lang="en-US" altLang="zh-CN" dirty="0">
              <a:ea typeface="Times New Roman"/>
            </a:endParaRPr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41508D6-0C37-4593-A4C7-CA76B8215D8E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CF3F3E-8F41-479D-9DD7-B8EF80D4CF7A}" type="slidenum">
              <a:rPr lang="zh-CN" altLang="en-US">
                <a:ea typeface="Times New Roman"/>
              </a:rPr>
              <a:pPr/>
              <a:t>31</a:t>
            </a:fld>
            <a:endParaRPr lang="en-US" altLang="zh-CN" dirty="0">
              <a:ea typeface="Times New Roman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4E5105-482F-4378-BE03-10766F993453}" type="slidenum">
              <a:rPr lang="zh-CN" altLang="en-US">
                <a:ea typeface="Times New Roman"/>
              </a:rPr>
              <a:pPr/>
              <a:t>32</a:t>
            </a:fld>
            <a:endParaRPr lang="en-US" altLang="zh-CN" dirty="0">
              <a:ea typeface="Times New Roman"/>
            </a:endParaRPr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11C8D6-EFDF-4DA4-936B-9C1D50FBF717}" type="slidenum">
              <a:rPr lang="zh-CN" altLang="en-US">
                <a:ea typeface="Times New Roman"/>
              </a:rPr>
              <a:pPr/>
              <a:t>33</a:t>
            </a:fld>
            <a:endParaRPr lang="en-US" altLang="zh-CN" dirty="0">
              <a:ea typeface="Times New Roman"/>
            </a:endParaRPr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defTabSz="947738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41508D6-0C37-4593-A4C7-CA76B8215D8E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ABA4B-56D9-4776-9CD1-078ED7688168}" type="slidenum">
              <a:rPr lang="zh-CN" altLang="en-US">
                <a:ea typeface="Times New Roman"/>
              </a:rPr>
              <a:pPr/>
              <a:t>14</a:t>
            </a:fld>
            <a:endParaRPr lang="en-US" altLang="zh-CN" dirty="0">
              <a:ea typeface="Times New Roman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Times New Roman"/>
              </a:rPr>
              <a:t>Physical attacks can permanently destroy the sensors, which are different from electronic attacks such as jamming attacks, which tries to interfere the radio channels and interrupt the sensor networks’ operation.</a:t>
            </a:r>
          </a:p>
          <a:p>
            <a:endParaRPr lang="en-US" altLang="zh-CN" dirty="0">
              <a:ea typeface="Times New Roman"/>
            </a:endParaRPr>
          </a:p>
          <a:p>
            <a:r>
              <a:rPr lang="en-US" altLang="zh-CN" dirty="0">
                <a:ea typeface="Times New Roman"/>
              </a:rPr>
              <a:t>Emphasize that physical attacks are simple to lunch.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B74E9-252E-44F7-B885-FD5139043B31}" type="slidenum">
              <a:rPr lang="zh-CN" altLang="en-US">
                <a:ea typeface="Times New Roman"/>
              </a:rPr>
              <a:pPr/>
              <a:t>15</a:t>
            </a:fld>
            <a:endParaRPr lang="en-US" altLang="zh-CN" dirty="0">
              <a:ea typeface="Times New Roman"/>
            </a:endParaRPr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0AC3A-9584-417B-B6C1-C1E08DDACA34}" type="slidenum">
              <a:rPr lang="zh-CN" altLang="en-US">
                <a:ea typeface="Times New Roman"/>
              </a:rPr>
              <a:pPr/>
              <a:t>16</a:t>
            </a:fld>
            <a:endParaRPr lang="en-US" altLang="zh-CN" dirty="0">
              <a:ea typeface="Times New Roman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Times New Roman"/>
              </a:rPr>
              <a:t>Due to the brute-force destruction methods and blindly selecting attack areas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81B1A-4C96-44AE-87F9-806C37E67D41}" type="slidenum">
              <a:rPr lang="zh-CN" altLang="en-US">
                <a:ea typeface="Times New Roman"/>
              </a:rPr>
              <a:pPr/>
              <a:t>17</a:t>
            </a:fld>
            <a:endParaRPr lang="en-US" altLang="zh-CN" dirty="0">
              <a:ea typeface="Times New Roman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Times New Roman"/>
              </a:rPr>
              <a:t>Passive signals include heat, vibration, magnetic signals which are parts of the constant physical characteristics of the sensors. Active signals on the other hand include communication</a:t>
            </a:r>
          </a:p>
          <a:p>
            <a:r>
              <a:rPr lang="en-US" altLang="zh-CN" dirty="0">
                <a:ea typeface="Times New Roman"/>
              </a:rPr>
              <a:t>messages, beacons, query messages etc., that are part of normal communications between sensors in the network.</a:t>
            </a:r>
          </a:p>
          <a:p>
            <a:endParaRPr lang="en-US" altLang="zh-CN" dirty="0">
              <a:ea typeface="Times New Roman"/>
            </a:endParaRPr>
          </a:p>
          <a:p>
            <a:r>
              <a:rPr lang="en-US" altLang="zh-CN" dirty="0">
                <a:ea typeface="Times New Roman"/>
              </a:rPr>
              <a:t>Signal strength, active, passive signal detection range, active signal frequency</a:t>
            </a:r>
          </a:p>
          <a:p>
            <a:r>
              <a:rPr lang="en-US" altLang="zh-CN" dirty="0">
                <a:ea typeface="Times New Roman"/>
              </a:rPr>
              <a:t>cluster-head: large active signal detection range, cluster-head rotation frequency</a:t>
            </a:r>
          </a:p>
          <a:p>
            <a:r>
              <a:rPr lang="en-US" altLang="zh-CN" dirty="0">
                <a:ea typeface="Times New Roman"/>
              </a:rPr>
              <a:t>The cluster-head rotation is used to balance the power consumption and reduce the damage due to the destruction of the cluster-head  </a:t>
            </a:r>
          </a:p>
          <a:p>
            <a:endParaRPr lang="en-US" altLang="zh-CN" dirty="0">
              <a:ea typeface="Times New Roman"/>
            </a:endParaRPr>
          </a:p>
          <a:p>
            <a:r>
              <a:rPr lang="en-US" altLang="zh-CN" dirty="0">
                <a:ea typeface="Times New Roman"/>
              </a:rPr>
              <a:t>Isolation/detection accuracy</a:t>
            </a:r>
          </a:p>
          <a:p>
            <a:endParaRPr lang="en-US" altLang="zh-CN" dirty="0">
              <a:ea typeface="Times New Roman"/>
            </a:endParaRPr>
          </a:p>
          <a:p>
            <a:r>
              <a:rPr lang="en-US" altLang="zh-CN" dirty="0">
                <a:ea typeface="Times New Roman"/>
              </a:rPr>
              <a:t>Attacker moving and destruction speed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AFD690-3D07-4191-944F-2A76D90F9A07}" type="slidenum">
              <a:rPr lang="zh-CN" altLang="en-US">
                <a:ea typeface="Times New Roman"/>
              </a:rPr>
              <a:pPr/>
              <a:t>18</a:t>
            </a:fld>
            <a:endParaRPr lang="en-US" altLang="zh-CN" dirty="0">
              <a:ea typeface="Times New Roman"/>
            </a:endParaRPr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4EE73F-0F1C-40FA-B37F-F66F2B33B43A}" type="slidenum">
              <a:rPr lang="zh-CN" altLang="en-US">
                <a:ea typeface="Times New Roman"/>
              </a:rPr>
              <a:pPr/>
              <a:t>19</a:t>
            </a:fld>
            <a:endParaRPr lang="en-US" altLang="zh-CN" dirty="0">
              <a:ea typeface="Times New Roman"/>
            </a:endParaRPr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370362-195B-4032-8F44-8D459B43F987}" type="slidenum">
              <a:rPr lang="zh-CN" altLang="en-US">
                <a:ea typeface="Times New Roman"/>
              </a:rPr>
              <a:pPr/>
              <a:t>20</a:t>
            </a:fld>
            <a:endParaRPr lang="en-US" altLang="zh-CN" dirty="0">
              <a:ea typeface="Times New Roman"/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66738"/>
            <a:ext cx="4010025" cy="2833687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Times New Roman"/>
              </a:rPr>
              <a:t>AC measures both coverage and lifetime of sensor networks.</a:t>
            </a:r>
          </a:p>
          <a:p>
            <a:endParaRPr lang="en-US" altLang="zh-CN" dirty="0">
              <a:ea typeface="Times New Roman"/>
            </a:endParaRPr>
          </a:p>
          <a:p>
            <a:r>
              <a:rPr lang="en-US" altLang="zh-CN" dirty="0">
                <a:ea typeface="Times New Roman"/>
              </a:rPr>
              <a:t>During the scheduling of attack activities, the attacker needs to choose between normal sensors and the cluster-head if the time cost to destroy them is same</a:t>
            </a:r>
          </a:p>
          <a:p>
            <a:r>
              <a:rPr lang="en-US" altLang="zh-CN" dirty="0">
                <a:ea typeface="Times New Roman"/>
              </a:rPr>
              <a:t>Need more time to reach cluster-heads and the corresponding sweeping areas are larger.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0694192" cy="75565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7595" y="1996405"/>
            <a:ext cx="6208424" cy="1669893"/>
          </a:xfrm>
        </p:spPr>
        <p:txBody>
          <a:bodyPr anchor="b">
            <a:noAutofit/>
          </a:bodyPr>
          <a:lstStyle>
            <a:lvl1pPr algn="ctr">
              <a:defRPr sz="5289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7595" y="3964824"/>
            <a:ext cx="6208424" cy="1517967"/>
          </a:xfrm>
        </p:spPr>
        <p:txBody>
          <a:bodyPr anchor="t">
            <a:normAutofit/>
          </a:bodyPr>
          <a:lstStyle>
            <a:lvl1pPr marL="0" indent="0" algn="ctr">
              <a:buNone/>
              <a:defRPr sz="2204">
                <a:solidFill>
                  <a:schemeClr val="tx1"/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3168" y="5569423"/>
            <a:ext cx="787359" cy="307857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7595" y="5569423"/>
            <a:ext cx="4753628" cy="3078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2474" y="5569423"/>
            <a:ext cx="483545" cy="307857"/>
          </a:xfrm>
        </p:spPr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362073" y="3824890"/>
            <a:ext cx="597946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85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79" y="5305874"/>
            <a:ext cx="7950742" cy="624461"/>
          </a:xfrm>
        </p:spPr>
        <p:txBody>
          <a:bodyPr anchor="b">
            <a:normAutofit/>
          </a:bodyPr>
          <a:lstStyle>
            <a:lvl1pPr algn="ctr">
              <a:defRPr sz="264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00154" y="1138140"/>
            <a:ext cx="8293094" cy="370362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763"/>
            </a:lvl2pPr>
            <a:lvl3pPr marL="1007577" indent="0">
              <a:buNone/>
              <a:defRPr sz="1763"/>
            </a:lvl3pPr>
            <a:lvl4pPr marL="1511366" indent="0">
              <a:buNone/>
              <a:defRPr sz="1763"/>
            </a:lvl4pPr>
            <a:lvl5pPr marL="2015155" indent="0">
              <a:buNone/>
              <a:defRPr sz="1763"/>
            </a:lvl5pPr>
            <a:lvl6pPr marL="2518943" indent="0">
              <a:buNone/>
              <a:defRPr sz="1763"/>
            </a:lvl6pPr>
            <a:lvl7pPr marL="3022732" indent="0">
              <a:buNone/>
              <a:defRPr sz="1763"/>
            </a:lvl7pPr>
            <a:lvl8pPr marL="3526521" indent="0">
              <a:buNone/>
              <a:defRPr sz="1763"/>
            </a:lvl8pPr>
            <a:lvl9pPr marL="4030309" indent="0">
              <a:buNone/>
              <a:defRPr sz="17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6279" y="5930335"/>
            <a:ext cx="7950742" cy="543997"/>
          </a:xfrm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479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79" y="999240"/>
            <a:ext cx="7950742" cy="3413383"/>
          </a:xfrm>
        </p:spPr>
        <p:txBody>
          <a:bodyPr anchor="ctr">
            <a:normAutofit/>
          </a:bodyPr>
          <a:lstStyle>
            <a:lvl1pPr algn="ctr">
              <a:defRPr sz="352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78" y="4711150"/>
            <a:ext cx="7950744" cy="1763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4">
                <a:solidFill>
                  <a:schemeClr val="tx1"/>
                </a:solidFill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95094" y="4561886"/>
            <a:ext cx="77258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390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428" y="1082164"/>
            <a:ext cx="7484737" cy="2612125"/>
          </a:xfrm>
        </p:spPr>
        <p:txBody>
          <a:bodyPr anchor="ctr">
            <a:normAutofit/>
          </a:bodyPr>
          <a:lstStyle>
            <a:lvl1pPr algn="ctr">
              <a:defRPr sz="3526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71345" y="3694288"/>
            <a:ext cx="6891300" cy="718334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83"/>
            </a:lvl1pPr>
            <a:lvl2pPr marL="503789" indent="0">
              <a:buFontTx/>
              <a:buNone/>
              <a:defRPr/>
            </a:lvl2pPr>
            <a:lvl3pPr marL="1007577" indent="0">
              <a:buFontTx/>
              <a:buNone/>
              <a:defRPr/>
            </a:lvl3pPr>
            <a:lvl4pPr marL="1511366" indent="0">
              <a:buFontTx/>
              <a:buNone/>
              <a:defRPr/>
            </a:lvl4pPr>
            <a:lvl5pPr marL="201515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76" y="4785784"/>
            <a:ext cx="7950746" cy="16885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4">
                <a:solidFill>
                  <a:schemeClr val="tx1"/>
                </a:solidFill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3992" y="997575"/>
            <a:ext cx="534809" cy="644337"/>
          </a:xfrm>
          <a:prstGeom prst="rect">
            <a:avLst/>
          </a:prstGeom>
        </p:spPr>
        <p:txBody>
          <a:bodyPr vert="horz" lIns="100753" tIns="50377" rIns="100753" bIns="50377" rtlCol="0" anchor="ctr">
            <a:noAutofit/>
          </a:bodyPr>
          <a:lstStyle/>
          <a:p>
            <a:pPr lvl="0"/>
            <a:r>
              <a:rPr lang="en-US" sz="793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6958" y="3115894"/>
            <a:ext cx="534809" cy="644337"/>
          </a:xfrm>
          <a:prstGeom prst="rect">
            <a:avLst/>
          </a:prstGeom>
        </p:spPr>
        <p:txBody>
          <a:bodyPr vert="horz" lIns="100753" tIns="50377" rIns="100753" bIns="50377" rtlCol="0" anchor="ctr">
            <a:noAutofit/>
          </a:bodyPr>
          <a:lstStyle/>
          <a:p>
            <a:pPr lvl="0" algn="r"/>
            <a:r>
              <a:rPr lang="en-US" sz="7934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495095" y="4561886"/>
            <a:ext cx="77131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52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83" y="3645566"/>
            <a:ext cx="7950735" cy="1618400"/>
          </a:xfrm>
        </p:spPr>
        <p:txBody>
          <a:bodyPr anchor="b">
            <a:normAutofit/>
          </a:bodyPr>
          <a:lstStyle>
            <a:lvl1pPr algn="l">
              <a:defRPr sz="352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82" y="5263966"/>
            <a:ext cx="7950737" cy="948033"/>
          </a:xfrm>
        </p:spPr>
        <p:txBody>
          <a:bodyPr anchor="t">
            <a:normAutofit/>
          </a:bodyPr>
          <a:lstStyle>
            <a:lvl1pPr marL="0" indent="0" algn="l">
              <a:buNone/>
              <a:defRPr sz="1983">
                <a:solidFill>
                  <a:schemeClr val="tx1"/>
                </a:solidFill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9035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234" y="1082164"/>
            <a:ext cx="7396933" cy="2472190"/>
          </a:xfrm>
        </p:spPr>
        <p:txBody>
          <a:bodyPr anchor="ctr">
            <a:normAutofit/>
          </a:bodyPr>
          <a:lstStyle>
            <a:lvl1pPr algn="ctr">
              <a:defRPr sz="3526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376282" y="4009983"/>
            <a:ext cx="7950737" cy="977307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204">
                <a:solidFill>
                  <a:schemeClr val="tx1"/>
                </a:solidFill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78" y="4991022"/>
            <a:ext cx="7950744" cy="1483313"/>
          </a:xfrm>
        </p:spPr>
        <p:txBody>
          <a:bodyPr anchor="t">
            <a:normAutofit/>
          </a:bodyPr>
          <a:lstStyle>
            <a:lvl1pPr marL="0" indent="0" algn="l">
              <a:buNone/>
              <a:defRPr sz="1763">
                <a:solidFill>
                  <a:schemeClr val="tx1"/>
                </a:solidFill>
              </a:defRPr>
            </a:lvl1pPr>
            <a:lvl2pPr marL="503789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6843" y="988245"/>
            <a:ext cx="534809" cy="644337"/>
          </a:xfrm>
          <a:prstGeom prst="rect">
            <a:avLst/>
          </a:prstGeom>
        </p:spPr>
        <p:txBody>
          <a:bodyPr vert="horz" lIns="100753" tIns="50377" rIns="100753" bIns="50377" rtlCol="0" anchor="ctr">
            <a:noAutofit/>
          </a:bodyPr>
          <a:lstStyle/>
          <a:p>
            <a:pPr lvl="0"/>
            <a:r>
              <a:rPr lang="en-US" sz="881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46012" y="2873330"/>
            <a:ext cx="534809" cy="644337"/>
          </a:xfrm>
          <a:prstGeom prst="rect">
            <a:avLst/>
          </a:prstGeom>
        </p:spPr>
        <p:txBody>
          <a:bodyPr vert="horz" lIns="100753" tIns="50377" rIns="100753" bIns="50377" rtlCol="0" anchor="ctr">
            <a:noAutofit/>
          </a:bodyPr>
          <a:lstStyle/>
          <a:p>
            <a:pPr lvl="0" algn="r"/>
            <a:r>
              <a:rPr lang="en-US" sz="8815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495095" y="3778250"/>
            <a:ext cx="77131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69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78" y="1082163"/>
            <a:ext cx="7950742" cy="25281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526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376282" y="3929380"/>
            <a:ext cx="7950737" cy="99745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204">
                <a:solidFill>
                  <a:schemeClr val="tx1"/>
                </a:solidFill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79" y="4925719"/>
            <a:ext cx="7950742" cy="1548616"/>
          </a:xfrm>
        </p:spPr>
        <p:txBody>
          <a:bodyPr anchor="t">
            <a:normAutofit/>
          </a:bodyPr>
          <a:lstStyle>
            <a:lvl1pPr marL="0" indent="0" algn="l">
              <a:buNone/>
              <a:defRPr sz="1763">
                <a:solidFill>
                  <a:schemeClr val="tx1"/>
                </a:solidFill>
              </a:defRPr>
            </a:lvl1pPr>
            <a:lvl2pPr marL="503789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95099" y="3778250"/>
            <a:ext cx="772584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281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6278" y="2743761"/>
            <a:ext cx="7950744" cy="373057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495095" y="2594498"/>
            <a:ext cx="77258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14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3769" y="999240"/>
            <a:ext cx="1893249" cy="54750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6281" y="999240"/>
            <a:ext cx="5748415" cy="547509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303779" y="999240"/>
            <a:ext cx="0" cy="5475094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5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50" y="335845"/>
            <a:ext cx="93567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62769" y="1931106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0243" y="1931106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53579" y="6881313"/>
            <a:ext cx="3386243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63604" y="6881313"/>
            <a:ext cx="2316903" cy="276999"/>
          </a:xfrm>
        </p:spPr>
        <p:txBody>
          <a:bodyPr/>
          <a:lstStyle>
            <a:lvl1pPr>
              <a:defRPr>
                <a:latin typeface="Times New Roman"/>
              </a:defRPr>
            </a:lvl1pPr>
          </a:lstStyle>
          <a:p>
            <a:fld id="{665065D2-54FB-4725-97FF-AA2AF55B0646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155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72050" y="335845"/>
            <a:ext cx="93567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62769" y="1931106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30243" y="1931106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62769" y="4365978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0243" y="4365978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653579" y="6881313"/>
            <a:ext cx="3386243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663604" y="6881313"/>
            <a:ext cx="2316903" cy="276999"/>
          </a:xfrm>
        </p:spPr>
        <p:txBody>
          <a:bodyPr/>
          <a:lstStyle>
            <a:lvl1pPr>
              <a:defRPr>
                <a:latin typeface="Times New Roman"/>
              </a:defRPr>
            </a:lvl1pPr>
          </a:lstStyle>
          <a:p>
            <a:fld id="{50171446-701B-4266-947B-D3173CE8429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364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495094" y="2596249"/>
            <a:ext cx="77131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452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BA13-25DC-457B-B987-342652EAE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75" y="1236678"/>
            <a:ext cx="8020050" cy="2630781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6E9B1-A063-4C09-875D-45E4584CD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5" y="3968912"/>
            <a:ext cx="8020050" cy="1824404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10" indent="0" algn="ctr">
              <a:buNone/>
              <a:defRPr sz="1754"/>
            </a:lvl2pPr>
            <a:lvl3pPr marL="802020" indent="0" algn="ctr">
              <a:buNone/>
              <a:defRPr sz="1579"/>
            </a:lvl3pPr>
            <a:lvl4pPr marL="1203030" indent="0" algn="ctr">
              <a:buNone/>
              <a:defRPr sz="1403"/>
            </a:lvl4pPr>
            <a:lvl5pPr marL="1604040" indent="0" algn="ctr">
              <a:buNone/>
              <a:defRPr sz="1403"/>
            </a:lvl5pPr>
            <a:lvl6pPr marL="2005051" indent="0" algn="ctr">
              <a:buNone/>
              <a:defRPr sz="1403"/>
            </a:lvl6pPr>
            <a:lvl7pPr marL="2406061" indent="0" algn="ctr">
              <a:buNone/>
              <a:defRPr sz="1403"/>
            </a:lvl7pPr>
            <a:lvl8pPr marL="2807071" indent="0" algn="ctr">
              <a:buNone/>
              <a:defRPr sz="1403"/>
            </a:lvl8pPr>
            <a:lvl9pPr marL="3208081" indent="0" algn="ctr">
              <a:buNone/>
              <a:defRPr sz="1403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B33D5-87D2-469D-82A4-C4782962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C44CE-4DF1-403A-ACF0-1BB30077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07719-920B-4C78-B71F-7952B84A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1117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8494-DD27-484B-936D-83AC4B5F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2FA4-9C59-46B8-A60B-5825C886F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68E1D-1FEE-49FD-9001-1942CB85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983F5-D0AB-4AF1-B7B7-B89CFDA9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C2492-BE04-484D-A509-6ED7C8B0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5844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5868-29E3-4C7C-AE86-78A1ED24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02" y="1883878"/>
            <a:ext cx="9223058" cy="3143294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72A76-A84C-450A-981C-F02A701B2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02" y="5056909"/>
            <a:ext cx="9223058" cy="1652984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1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2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3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4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6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8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38A08-AD6C-462E-B497-175DD422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333-EDD2-4ACA-8929-7CAA9299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4230B-2081-4544-AD08-56D3CC4E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6499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B6B9-9976-40C4-88DB-F29FF8F3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427A-F03A-4A69-BBCA-70DFD2A4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171" y="2011568"/>
            <a:ext cx="4544695" cy="4794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9C044-8F0E-4B71-B8BE-5AB0011D6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3534" y="2011568"/>
            <a:ext cx="4544695" cy="4794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78101-ECAB-4B0D-A94E-B39E038C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D80B-B98E-4D57-948F-A5F13004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EA7B3-9C01-4234-AF5F-0A7544DE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021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717D-6AF0-4328-9081-745C05D1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402314"/>
            <a:ext cx="9223058" cy="1460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B7FD9-7BE1-486F-BABA-6CB6239D1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565" y="1852393"/>
            <a:ext cx="4523809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711A-8A93-4535-84F0-580BCD541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565" y="2760222"/>
            <a:ext cx="4523809" cy="405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25AEB-C33F-4B9E-B647-4F592C335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3534" y="1852393"/>
            <a:ext cx="4546088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0E913F-96F5-477C-BC27-56837CB71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3534" y="2760222"/>
            <a:ext cx="4546088" cy="405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4F8CB-BD9F-4485-87ED-0AB24296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36C09-D89A-488B-8E75-1342136B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59613-3D0F-47FF-B0E1-36E88B33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3425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2879-91ED-4176-9392-D905A08E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14BAF-D499-4231-92F2-DC2307D8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17A1B-4542-49F7-99DC-00BBB432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108BE-0CEA-41FC-AE29-5B3936AB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0847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2776D-5BC8-40E4-A56E-FF8754BD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A43303-91A9-498D-A9DB-3244D3D0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249A9-567A-4646-8302-2DC63EC2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24971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2D2A-767A-4DCB-87A6-26717902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6043D-65AC-485A-85FB-95CAC2059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088" y="1087996"/>
            <a:ext cx="5413534" cy="5370013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2590-35A5-4DB7-ACD6-E9ED1AD9A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F9C0B-ABF4-45A5-819D-19C94842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5B549-F445-4B26-8411-9BD60868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3FFC6-ED97-45D1-89D7-5E127022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91704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BFC6-82C4-4B3C-B94B-D83E368E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5E9C5-593A-49BD-B535-999D3BB56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6088" y="1087996"/>
            <a:ext cx="5413534" cy="5370013"/>
          </a:xfrm>
        </p:spPr>
        <p:txBody>
          <a:bodyPr/>
          <a:lstStyle>
            <a:lvl1pPr marL="0" indent="0">
              <a:buNone/>
              <a:defRPr sz="2807"/>
            </a:lvl1pPr>
            <a:lvl2pPr marL="401010" indent="0">
              <a:buNone/>
              <a:defRPr sz="2456"/>
            </a:lvl2pPr>
            <a:lvl3pPr marL="802020" indent="0">
              <a:buNone/>
              <a:defRPr sz="2105"/>
            </a:lvl3pPr>
            <a:lvl4pPr marL="1203030" indent="0">
              <a:buNone/>
              <a:defRPr sz="1754"/>
            </a:lvl4pPr>
            <a:lvl5pPr marL="1604040" indent="0">
              <a:buNone/>
              <a:defRPr sz="1754"/>
            </a:lvl5pPr>
            <a:lvl6pPr marL="2005051" indent="0">
              <a:buNone/>
              <a:defRPr sz="1754"/>
            </a:lvl6pPr>
            <a:lvl7pPr marL="2406061" indent="0">
              <a:buNone/>
              <a:defRPr sz="1754"/>
            </a:lvl7pPr>
            <a:lvl8pPr marL="2807071" indent="0">
              <a:buNone/>
              <a:defRPr sz="1754"/>
            </a:lvl8pPr>
            <a:lvl9pPr marL="3208081" indent="0">
              <a:buNone/>
              <a:defRPr sz="1754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F0F3F-FD91-479F-A53B-6E8E76545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A3916-4A43-4C29-B614-E1F84DFAA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69FB6-B7B3-4615-A231-DA074A82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479CB-98D5-4C7F-8A3A-7EC965AB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51838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36CB-9095-4C1A-89DC-A3C3845A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58F57-378C-4E5D-BBB0-074F73CA5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96B28-3E09-4B20-A075-41A87052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B4B64-DE2F-4CAD-BF13-CAE81A93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B923B-7811-4AC8-BC49-303F014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3903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094" y="1808594"/>
            <a:ext cx="7713111" cy="2008140"/>
          </a:xfrm>
        </p:spPr>
        <p:txBody>
          <a:bodyPr anchor="b">
            <a:normAutofit/>
          </a:bodyPr>
          <a:lstStyle>
            <a:lvl1pPr algn="ctr">
              <a:defRPr sz="440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5094" y="4115262"/>
            <a:ext cx="7713111" cy="1201035"/>
          </a:xfrm>
        </p:spPr>
        <p:txBody>
          <a:bodyPr anchor="t">
            <a:normAutofit/>
          </a:bodyPr>
          <a:lstStyle>
            <a:lvl1pPr marL="0" indent="0" algn="ctr">
              <a:buNone/>
              <a:defRPr sz="2645">
                <a:solidFill>
                  <a:schemeClr val="tx1"/>
                </a:solidFill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495096" y="3965997"/>
            <a:ext cx="771310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910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E8364-53E9-4845-A079-F111AEFBF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52465" y="402314"/>
            <a:ext cx="2305764" cy="64037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4609D-6589-4777-8A18-5C0020EDD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171" y="402314"/>
            <a:ext cx="6783626" cy="64037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7D8C9-0832-4379-A1B7-ACCBF512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4BEBE-0990-4D3C-9FF8-384D1B1E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8CB5-C8DB-4568-9C19-D5D58EFA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6769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50" y="335845"/>
            <a:ext cx="93567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62769" y="1931106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0243" y="1931106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53579" y="6881313"/>
            <a:ext cx="3386243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63604" y="6881313"/>
            <a:ext cx="2316903" cy="276999"/>
          </a:xfrm>
        </p:spPr>
        <p:txBody>
          <a:bodyPr/>
          <a:lstStyle>
            <a:lvl1pPr>
              <a:defRPr>
                <a:latin typeface="Times New Roman"/>
              </a:defRPr>
            </a:lvl1pPr>
          </a:lstStyle>
          <a:p>
            <a:fld id="{665065D2-54FB-4725-97FF-AA2AF55B0646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599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72050" y="335845"/>
            <a:ext cx="93567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62769" y="1931106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30243" y="1931106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62769" y="4365978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0243" y="4365978"/>
            <a:ext cx="4589251" cy="1477328"/>
          </a:xfrm>
        </p:spPr>
        <p:txBody>
          <a:bodyPr/>
          <a:lstStyle>
            <a:lvl2pPr>
              <a:defRPr>
                <a:latin typeface="Times New Roman"/>
              </a:defRPr>
            </a:lvl2pPr>
            <a:lvl3pPr>
              <a:defRPr>
                <a:latin typeface="Times New Roman"/>
              </a:defRPr>
            </a:lvl3pPr>
            <a:lvl4pPr>
              <a:defRPr>
                <a:latin typeface="Times New Roman"/>
              </a:defRPr>
            </a:lvl4pPr>
            <a:lvl5pPr>
              <a:defRPr>
                <a:latin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653579" y="6881313"/>
            <a:ext cx="3386243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663604" y="6881313"/>
            <a:ext cx="2316903" cy="276999"/>
          </a:xfrm>
        </p:spPr>
        <p:txBody>
          <a:bodyPr/>
          <a:lstStyle>
            <a:lvl1pPr>
              <a:defRPr>
                <a:latin typeface="Times New Roman"/>
              </a:defRPr>
            </a:lvl1pPr>
          </a:lstStyle>
          <a:p>
            <a:fld id="{50171446-701B-4266-947B-D3173CE8429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731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495094" y="2596249"/>
            <a:ext cx="77131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79" y="1008566"/>
            <a:ext cx="7950742" cy="1436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6279" y="2740491"/>
            <a:ext cx="3903091" cy="37984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2247" y="2740491"/>
            <a:ext cx="3903091" cy="37984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400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82" y="2929310"/>
            <a:ext cx="3903091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accent1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6282" y="3573595"/>
            <a:ext cx="3903091" cy="298229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8365" y="2929310"/>
            <a:ext cx="3903091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accent1"/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8365" y="3573595"/>
            <a:ext cx="3903091" cy="298229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495095" y="2594498"/>
            <a:ext cx="77131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97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79" y="1008566"/>
            <a:ext cx="7950743" cy="1436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495095" y="2594498"/>
            <a:ext cx="77131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34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78" y="1529959"/>
            <a:ext cx="2966644" cy="1511300"/>
          </a:xfrm>
        </p:spPr>
        <p:txBody>
          <a:bodyPr anchor="b">
            <a:normAutofit/>
          </a:bodyPr>
          <a:lstStyle>
            <a:lvl1pPr algn="ctr">
              <a:defRPr sz="264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8184" y="1082165"/>
            <a:ext cx="4508839" cy="539217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6278" y="3339785"/>
            <a:ext cx="2966644" cy="2686760"/>
          </a:xfrm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95095" y="3209180"/>
            <a:ext cx="272900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78" y="2075704"/>
            <a:ext cx="4247658" cy="1511300"/>
          </a:xfrm>
        </p:spPr>
        <p:txBody>
          <a:bodyPr anchor="b">
            <a:normAutofit/>
          </a:bodyPr>
          <a:lstStyle>
            <a:lvl1pPr algn="ctr">
              <a:defRPr sz="264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61312" y="1138139"/>
            <a:ext cx="3425844" cy="528022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763"/>
            </a:lvl2pPr>
            <a:lvl3pPr marL="1007577" indent="0">
              <a:buNone/>
              <a:defRPr sz="1763"/>
            </a:lvl3pPr>
            <a:lvl4pPr marL="1511366" indent="0">
              <a:buNone/>
              <a:defRPr sz="1763"/>
            </a:lvl4pPr>
            <a:lvl5pPr marL="2015155" indent="0">
              <a:buNone/>
              <a:defRPr sz="1763"/>
            </a:lvl5pPr>
            <a:lvl6pPr marL="2518943" indent="0">
              <a:buNone/>
              <a:defRPr sz="1763"/>
            </a:lvl6pPr>
            <a:lvl7pPr marL="3022732" indent="0">
              <a:buNone/>
              <a:defRPr sz="1763"/>
            </a:lvl7pPr>
            <a:lvl8pPr marL="3526521" indent="0">
              <a:buNone/>
              <a:defRPr sz="1763"/>
            </a:lvl8pPr>
            <a:lvl9pPr marL="4030309" indent="0">
              <a:buNone/>
              <a:defRPr sz="17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6279" y="3587004"/>
            <a:ext cx="4247657" cy="2015067"/>
          </a:xfrm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421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0703302" cy="75565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6279" y="1008566"/>
            <a:ext cx="7950742" cy="14366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78" y="2743761"/>
            <a:ext cx="7950744" cy="3795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3773" y="6567625"/>
            <a:ext cx="1342853" cy="307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6279" y="6567625"/>
            <a:ext cx="5969624" cy="307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4495" y="6567625"/>
            <a:ext cx="462527" cy="307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966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</p:sldLayoutIdLst>
  <p:txStyles>
    <p:titleStyle>
      <a:lvl1pPr algn="ctr" defTabSz="503789" rtl="0" eaLnBrk="1" latinLnBrk="0" hangingPunct="1">
        <a:spcBef>
          <a:spcPct val="0"/>
        </a:spcBef>
        <a:buNone/>
        <a:defRPr sz="4408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14868" indent="-314868" algn="l" defTabSz="503789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SzPct val="115000"/>
        <a:buFont typeface="Arial"/>
        <a:buChar char="•"/>
        <a:defRPr sz="2645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18657" indent="-314868" algn="l" defTabSz="503789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SzPct val="115000"/>
        <a:buFont typeface="Arial"/>
        <a:buChar char="•"/>
        <a:defRPr sz="2204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322445" indent="-314868" algn="l" defTabSz="503789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SzPct val="115000"/>
        <a:buFont typeface="Arial"/>
        <a:buChar char="•"/>
        <a:defRPr sz="198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700287" indent="-188921" algn="l" defTabSz="503789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SzPct val="115000"/>
        <a:buFont typeface="Arial"/>
        <a:buChar char="•"/>
        <a:defRPr sz="176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204075" indent="-188921" algn="l" defTabSz="503789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SzPct val="115000"/>
        <a:buFont typeface="Arial"/>
        <a:buChar char="•"/>
        <a:defRPr sz="154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770838" indent="-251894" algn="l" defTabSz="503789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SzPct val="115000"/>
        <a:buFont typeface="Arial"/>
        <a:buChar char="•"/>
        <a:defRPr sz="154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274626" indent="-251894" algn="l" defTabSz="503789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SzPct val="115000"/>
        <a:buFont typeface="Arial"/>
        <a:buChar char="•"/>
        <a:defRPr sz="154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778415" indent="-251894" algn="l" defTabSz="503789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SzPct val="115000"/>
        <a:buFont typeface="Arial"/>
        <a:buChar char="•"/>
        <a:defRPr sz="154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282204" indent="-251894" algn="l" defTabSz="503789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SzPct val="115000"/>
        <a:buFont typeface="Arial"/>
        <a:buChar char="•"/>
        <a:defRPr sz="154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CFCBE-29DD-4A79-9EDC-47A85A37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71" y="402314"/>
            <a:ext cx="9223058" cy="1460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BEADA-866E-4B87-B5CA-0F7DF3759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171" y="2011568"/>
            <a:ext cx="9223058" cy="479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9583C-62D3-41A4-A52E-2B9AFDBE9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171" y="7003756"/>
            <a:ext cx="2406015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B537B-453D-47D2-8842-D0B59F434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89" y="7003756"/>
            <a:ext cx="3609023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FCBEB-B0C3-416C-A6EA-36A49639A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2214" y="7003756"/>
            <a:ext cx="2406015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14935">
              <a:lnSpc>
                <a:spcPct val="100000"/>
              </a:lnSpc>
            </a:pPr>
            <a:fld id="{81D60167-4931-47E6-BA6A-407CBD079E47}" type="slidenum">
              <a:rPr lang="en-US" sz="1400" smtClean="0">
                <a:latin typeface="Times New Roman"/>
                <a:cs typeface="Times New Roman"/>
              </a:rPr>
              <a:t>‹#›</a:t>
            </a:fld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722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802020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05" indent="-200505" algn="l" defTabSz="802020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51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52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53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54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55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6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7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8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1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2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3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4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5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6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7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8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jpe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65608" y="7052733"/>
            <a:ext cx="2227792" cy="50376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104278" tIns="52139" rIns="104278" bIns="52139"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C9860E5-36AE-47B6-B34B-40EA174F3A92}" type="slidenum">
              <a:rPr lang="en-US" altLang="en-US" sz="1600">
                <a:solidFill>
                  <a:srgbClr val="003366"/>
                </a:solidFill>
              </a:rPr>
              <a:pPr eaLnBrk="1" hangingPunct="1"/>
              <a:t>1</a:t>
            </a:fld>
            <a:endParaRPr lang="en-US" altLang="en-US" sz="1600">
              <a:solidFill>
                <a:srgbClr val="00336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277DCD-D6D0-4EDB-B3BC-D3D68F353A41}"/>
              </a:ext>
            </a:extLst>
          </p:cNvPr>
          <p:cNvSpPr>
            <a:spLocks noGrp="1"/>
          </p:cNvSpPr>
          <p:nvPr/>
        </p:nvSpPr>
        <p:spPr>
          <a:xfrm>
            <a:off x="705587" y="776568"/>
            <a:ext cx="9278129" cy="6515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Dayananda Sagar College of Engineering</a:t>
            </a:r>
            <a:endParaRPr lang="en-IN" sz="4400" b="1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52E8-C655-4D49-A08F-07177D4B0239}"/>
              </a:ext>
            </a:extLst>
          </p:cNvPr>
          <p:cNvSpPr txBox="1"/>
          <p:nvPr/>
        </p:nvSpPr>
        <p:spPr>
          <a:xfrm>
            <a:off x="1240126" y="1428112"/>
            <a:ext cx="820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Shavige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Malleshwara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Hills, Kumaraswamy Layout, Bengaluru – 560 078)</a:t>
            </a:r>
            <a:endParaRPr lang="en-IN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43940-22D7-46A4-808B-2C85DB52CCA5}"/>
              </a:ext>
            </a:extLst>
          </p:cNvPr>
          <p:cNvSpPr txBox="1"/>
          <p:nvPr/>
        </p:nvSpPr>
        <p:spPr>
          <a:xfrm>
            <a:off x="705587" y="2099814"/>
            <a:ext cx="927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Department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Electronics and Communication Engineering</a:t>
            </a:r>
            <a:endParaRPr lang="en-IN" sz="2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9163DF7-20AF-4EE3-939A-55A302AC41D3}"/>
              </a:ext>
            </a:extLst>
          </p:cNvPr>
          <p:cNvSpPr txBox="1"/>
          <p:nvPr/>
        </p:nvSpPr>
        <p:spPr>
          <a:xfrm>
            <a:off x="1458449" y="4845050"/>
            <a:ext cx="3202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Vishvendra Singh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Tanvi Vijay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Saurabh Singh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Sameer Gautam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805B0A7-923E-441D-A36A-86FFB09FA947}"/>
              </a:ext>
            </a:extLst>
          </p:cNvPr>
          <p:cNvSpPr txBox="1"/>
          <p:nvPr/>
        </p:nvSpPr>
        <p:spPr>
          <a:xfrm>
            <a:off x="7093900" y="4845049"/>
            <a:ext cx="2355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1DS18EC156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1DS18EC153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1DS18EC144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1DS18EC143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B6FA3-01BD-43B8-B8BC-F3126452BB17}"/>
              </a:ext>
            </a:extLst>
          </p:cNvPr>
          <p:cNvSpPr txBox="1"/>
          <p:nvPr/>
        </p:nvSpPr>
        <p:spPr>
          <a:xfrm>
            <a:off x="1841500" y="278765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Emerging Technology Mini-Project</a:t>
            </a:r>
            <a:endParaRPr lang="en-IN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0718D-BD5B-4FF5-93DD-2C3E0A2D7A91}"/>
              </a:ext>
            </a:extLst>
          </p:cNvPr>
          <p:cNvSpPr/>
          <p:nvPr/>
        </p:nvSpPr>
        <p:spPr>
          <a:xfrm>
            <a:off x="994806" y="3707383"/>
            <a:ext cx="8699690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LAYER WIRED AND WIRELESS SECURITY</a:t>
            </a:r>
            <a:endParaRPr lang="en-US" sz="2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654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536749"/>
            <a:ext cx="9677400" cy="49244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vert="horz" wrap="square" lIns="0" tIns="0" rIns="0" bIns="0" rtlCol="0">
            <a:spAutoFit/>
          </a:bodyPr>
          <a:lstStyle/>
          <a:p>
            <a:pPr marL="2364105" marR="6350" indent="-2167255" algn="ctr">
              <a:lnSpc>
                <a:spcPct val="100000"/>
              </a:lnSpc>
            </a:pPr>
            <a:r>
              <a:rPr lang="en-US" sz="3200" b="1" spc="229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 spc="23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 spc="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spc="29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b="1" spc="270" dirty="0">
                <a:latin typeface="Calibri" panose="020F0502020204030204" pitchFamily="34" charset="0"/>
                <a:cs typeface="Calibri" panose="020F0502020204030204" pitchFamily="34" charset="0"/>
              </a:rPr>
              <a:t>DY</a:t>
            </a:r>
            <a:r>
              <a:rPr lang="en-US" sz="3200" b="1" spc="25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3200" b="1" spc="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b="1" spc="28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3200" b="1" spc="39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32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 spc="1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229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 spc="28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 spc="10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24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b="1" spc="38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b="1" spc="285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200" b="1" spc="1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335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32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LL</a:t>
            </a:r>
            <a:r>
              <a:rPr lang="en-US" sz="3200" b="1" spc="23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spc="245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4989" y="1609168"/>
            <a:ext cx="5511800" cy="5441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07645" indent="-342900">
              <a:lnSpc>
                <a:spcPct val="100000"/>
              </a:lnSpc>
              <a:buFont typeface="Tahoma"/>
              <a:buChar char="•"/>
              <a:tabLst>
                <a:tab pos="355600" algn="l"/>
                <a:tab pos="323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1970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</a:t>
            </a:r>
            <a:r>
              <a:rPr lang="en-US" sz="2400" spc="-5" dirty="0">
                <a:latin typeface="Times New Roman"/>
                <a:cs typeface="Times New Roman"/>
              </a:rPr>
              <a:t>.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f	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</a:t>
            </a:r>
            <a:r>
              <a:rPr sz="2400" spc="-10" dirty="0">
                <a:latin typeface="Times New Roman"/>
                <a:cs typeface="Times New Roman"/>
              </a:rPr>
              <a:t>SS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und</a:t>
            </a:r>
            <a:r>
              <a:rPr sz="2400" spc="-5" dirty="0">
                <a:latin typeface="Times New Roman"/>
                <a:cs typeface="Times New Roman"/>
              </a:rPr>
              <a:t>erse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le</a:t>
            </a:r>
          </a:p>
          <a:p>
            <a:pPr marL="756285" marR="654685" lvl="1" indent="-287020">
              <a:lnSpc>
                <a:spcPct val="100000"/>
              </a:lnSpc>
              <a:spcBef>
                <a:spcPts val="484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nn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ted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vi</a:t>
            </a:r>
            <a:r>
              <a:rPr sz="2000" dirty="0">
                <a:latin typeface="Times New Roman"/>
                <a:cs typeface="Times New Roman"/>
              </a:rPr>
              <a:t>et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al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fl</a:t>
            </a:r>
            <a:r>
              <a:rPr sz="2000" dirty="0">
                <a:latin typeface="Times New Roman"/>
                <a:cs typeface="Times New Roman"/>
              </a:rPr>
              <a:t>eet </a:t>
            </a:r>
            <a:r>
              <a:rPr sz="2000" spc="-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ea</a:t>
            </a:r>
            <a:r>
              <a:rPr sz="2000" spc="-5" dirty="0">
                <a:latin typeface="Times New Roman"/>
                <a:cs typeface="Times New Roman"/>
              </a:rPr>
              <a:t>dqu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te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s</a:t>
            </a:r>
          </a:p>
          <a:p>
            <a:pPr lvl="1">
              <a:lnSpc>
                <a:spcPts val="550"/>
              </a:lnSpc>
              <a:spcBef>
                <a:spcPts val="22"/>
              </a:spcBef>
              <a:buFont typeface="Tahoma"/>
              <a:buChar char="–"/>
            </a:pPr>
            <a:endParaRPr sz="550" dirty="0">
              <a:latin typeface="Times New Roman"/>
            </a:endParaRPr>
          </a:p>
          <a:p>
            <a:pPr marL="355600" marR="148590" indent="-342900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J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avy,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NS</a:t>
            </a:r>
            <a:r>
              <a:rPr sz="2400" dirty="0">
                <a:latin typeface="Times New Roman"/>
                <a:cs typeface="Times New Roman"/>
              </a:rPr>
              <a:t>A,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IA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er</a:t>
            </a:r>
            <a:r>
              <a:rPr sz="2400" dirty="0">
                <a:latin typeface="Times New Roman"/>
                <a:cs typeface="Times New Roman"/>
              </a:rPr>
              <a:t>ati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tap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le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197</a:t>
            </a:r>
            <a:r>
              <a:rPr sz="2400" dirty="0">
                <a:latin typeface="Times New Roman"/>
                <a:cs typeface="Times New Roman"/>
              </a:rPr>
              <a:t>1</a:t>
            </a:r>
          </a:p>
          <a:p>
            <a:pPr>
              <a:lnSpc>
                <a:spcPts val="550"/>
              </a:lnSpc>
              <a:spcBef>
                <a:spcPts val="25"/>
              </a:spcBef>
              <a:buFont typeface="Tahoma"/>
              <a:buChar char="•"/>
            </a:pPr>
            <a:endParaRPr sz="550" dirty="0">
              <a:latin typeface="Times New Roman"/>
            </a:endParaRPr>
          </a:p>
          <a:p>
            <a:pPr marL="355600" marR="517525" indent="-342900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ati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iv</a:t>
            </a:r>
            <a:r>
              <a:rPr sz="2400" spc="-5" dirty="0">
                <a:latin typeface="Times New Roman"/>
                <a:cs typeface="Times New Roman"/>
              </a:rPr>
              <a:t>er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tall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-ft</a:t>
            </a:r>
            <a:r>
              <a:rPr sz="2400" dirty="0">
                <a:latin typeface="Times New Roman"/>
                <a:cs typeface="Times New Roman"/>
              </a:rPr>
              <a:t> l</a:t>
            </a:r>
            <a:r>
              <a:rPr sz="2400" spc="5" dirty="0">
                <a:latin typeface="Times New Roman"/>
                <a:cs typeface="Times New Roman"/>
              </a:rPr>
              <a:t>on</a:t>
            </a:r>
            <a:r>
              <a:rPr sz="2400" dirty="0">
                <a:latin typeface="Times New Roman"/>
                <a:cs typeface="Times New Roman"/>
              </a:rPr>
              <a:t>g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</a:t>
            </a:r>
            <a:r>
              <a:rPr sz="2400" spc="5" dirty="0">
                <a:latin typeface="Times New Roman"/>
                <a:cs typeface="Times New Roman"/>
              </a:rPr>
              <a:t>pp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g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vi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e</a:t>
            </a:r>
          </a:p>
          <a:p>
            <a:pPr marL="756285" marR="13271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il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ed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ign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pp</a:t>
            </a:r>
            <a:r>
              <a:rPr sz="2000" dirty="0">
                <a:latin typeface="Times New Roman"/>
                <a:cs typeface="Times New Roman"/>
              </a:rPr>
              <a:t>ed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un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bl</a:t>
            </a:r>
            <a:r>
              <a:rPr sz="2000" dirty="0">
                <a:latin typeface="Times New Roman"/>
                <a:cs typeface="Times New Roman"/>
              </a:rPr>
              <a:t>e to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gi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ter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ign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induc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on</a:t>
            </a:r>
          </a:p>
          <a:p>
            <a:pPr marL="756285" marR="701040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Sign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rd</a:t>
            </a:r>
            <a:r>
              <a:rPr sz="2000" dirty="0">
                <a:latin typeface="Times New Roman"/>
                <a:cs typeface="Times New Roman"/>
              </a:rPr>
              <a:t>ed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</a:t>
            </a:r>
            <a:r>
              <a:rPr sz="2000" spc="-5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es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ll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ted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gul</a:t>
            </a:r>
            <a:r>
              <a:rPr sz="2000" dirty="0">
                <a:latin typeface="Times New Roman"/>
                <a:cs typeface="Times New Roman"/>
              </a:rPr>
              <a:t>ar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te</a:t>
            </a:r>
            <a:r>
              <a:rPr sz="2000" spc="-5" dirty="0">
                <a:latin typeface="Times New Roman"/>
                <a:cs typeface="Times New Roman"/>
              </a:rPr>
              <a:t>rv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s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mmunic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bl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ncryp</a:t>
            </a:r>
            <a:r>
              <a:rPr sz="2000" dirty="0">
                <a:latin typeface="Times New Roman"/>
                <a:cs typeface="Times New Roman"/>
              </a:rPr>
              <a:t>ted</a:t>
            </a:r>
          </a:p>
          <a:p>
            <a:pPr marL="756285" marR="79565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rdin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</a:t>
            </a:r>
            <a:r>
              <a:rPr sz="2000" spc="-5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es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ll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ted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div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s </a:t>
            </a:r>
            <a:r>
              <a:rPr sz="2000" spc="-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hl</a:t>
            </a:r>
            <a:r>
              <a:rPr sz="2000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0297" y="6639049"/>
            <a:ext cx="2735580" cy="411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0700">
              <a:lnSpc>
                <a:spcPct val="100000"/>
              </a:lnSpc>
            </a:pPr>
            <a:r>
              <a:rPr sz="1400" spc="5" dirty="0">
                <a:latin typeface="Times New Roman"/>
                <a:cs typeface="Times New Roman"/>
              </a:rPr>
              <a:t>2</a:t>
            </a: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75500" y="5073650"/>
            <a:ext cx="2735579" cy="2194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99300" y="1873250"/>
            <a:ext cx="2407920" cy="2194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08100" y="1738947"/>
            <a:ext cx="5425440" cy="496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434340" indent="-342900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1972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ll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op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ex</a:t>
            </a:r>
            <a:r>
              <a:rPr sz="2400" dirty="0">
                <a:latin typeface="Times New Roman"/>
                <a:cs typeface="Times New Roman"/>
              </a:rPr>
              <a:t>t-</a:t>
            </a:r>
            <a:r>
              <a:rPr sz="2400" spc="5" dirty="0">
                <a:latin typeface="Times New Roman"/>
                <a:cs typeface="Times New Roman"/>
              </a:rPr>
              <a:t>g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 ta</a:t>
            </a:r>
            <a:r>
              <a:rPr sz="2400" spc="5" dirty="0">
                <a:latin typeface="Times New Roman"/>
                <a:cs typeface="Times New Roman"/>
              </a:rPr>
              <a:t>pp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g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vi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e</a:t>
            </a: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Tahoma"/>
              <a:buChar char="–"/>
              <a:tabLst>
                <a:tab pos="756285" algn="l"/>
              </a:tabLst>
            </a:pPr>
            <a:r>
              <a:rPr sz="1800" dirty="0">
                <a:latin typeface="Times New Roman"/>
                <a:cs typeface="Times New Roman"/>
              </a:rPr>
              <a:t>20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5" dirty="0">
                <a:latin typeface="Times New Roman"/>
                <a:cs typeface="Times New Roman"/>
              </a:rPr>
              <a:t>ee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g,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s,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nu</a:t>
            </a:r>
            <a:r>
              <a:rPr sz="1800" spc="-5" dirty="0">
                <a:latin typeface="Times New Roman"/>
                <a:cs typeface="Times New Roman"/>
              </a:rPr>
              <a:t>cle</a:t>
            </a:r>
            <a:r>
              <a:rPr sz="1800" dirty="0">
                <a:latin typeface="Times New Roman"/>
                <a:cs typeface="Times New Roman"/>
              </a:rPr>
              <a:t>ar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spc="-5" dirty="0">
                <a:latin typeface="Times New Roman"/>
                <a:cs typeface="Times New Roman"/>
              </a:rPr>
              <a:t>we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rc</a:t>
            </a:r>
            <a:r>
              <a:rPr sz="1800" dirty="0">
                <a:latin typeface="Times New Roman"/>
                <a:cs typeface="Times New Roman"/>
              </a:rPr>
              <a:t>e</a:t>
            </a: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Tahoma"/>
              <a:buChar char="–"/>
              <a:tabLst>
                <a:tab pos="756285" algn="l"/>
              </a:tabLst>
            </a:pP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ab</a:t>
            </a:r>
            <a:r>
              <a:rPr sz="1800" spc="-5" dirty="0">
                <a:latin typeface="Times New Roman"/>
                <a:cs typeface="Times New Roman"/>
              </a:rPr>
              <a:t>le</a:t>
            </a:r>
            <a:r>
              <a:rPr sz="1800" dirty="0">
                <a:latin typeface="Times New Roman"/>
                <a:cs typeface="Times New Roman"/>
              </a:rPr>
              <a:t>d</a:t>
            </a:r>
          </a:p>
          <a:p>
            <a:pPr lvl="1">
              <a:lnSpc>
                <a:spcPts val="550"/>
              </a:lnSpc>
              <a:spcBef>
                <a:spcPts val="25"/>
              </a:spcBef>
              <a:buFont typeface="Tahoma"/>
              <a:buChar char="–"/>
            </a:pPr>
            <a:endParaRPr sz="55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  <a:tab pos="3397250" algn="l"/>
              </a:tabLst>
            </a:pP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v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e</a:t>
            </a:r>
          </a:p>
          <a:p>
            <a:pPr marL="756285" marR="527685" lvl="1" indent="-287020">
              <a:lnSpc>
                <a:spcPct val="100000"/>
              </a:lnSpc>
              <a:spcBef>
                <a:spcPts val="430"/>
              </a:spcBef>
              <a:buFont typeface="Tahoma"/>
              <a:buChar char="–"/>
              <a:tabLst>
                <a:tab pos="756285" algn="l"/>
              </a:tabLst>
            </a:pPr>
            <a:r>
              <a:rPr sz="1800" spc="-5" dirty="0">
                <a:latin typeface="Times New Roman"/>
                <a:cs typeface="Times New Roman"/>
              </a:rPr>
              <a:t>C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mp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se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o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S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v</a:t>
            </a:r>
            <a:r>
              <a:rPr sz="1800" spc="-5" dirty="0">
                <a:latin typeface="Times New Roman"/>
                <a:cs typeface="Times New Roman"/>
              </a:rPr>
              <a:t>iet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-5" dirty="0">
                <a:latin typeface="Times New Roman"/>
                <a:cs typeface="Times New Roman"/>
              </a:rPr>
              <a:t>er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5" dirty="0">
                <a:latin typeface="Times New Roman"/>
                <a:cs typeface="Times New Roman"/>
              </a:rPr>
              <a:t>elt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, f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mp</a:t>
            </a:r>
            <a:r>
              <a:rPr sz="1800" spc="-5" dirty="0">
                <a:latin typeface="Times New Roman"/>
                <a:cs typeface="Times New Roman"/>
              </a:rPr>
              <a:t>l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y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SA</a:t>
            </a:r>
          </a:p>
          <a:p>
            <a:pPr lvl="1">
              <a:lnSpc>
                <a:spcPts val="550"/>
              </a:lnSpc>
              <a:spcBef>
                <a:spcPts val="25"/>
              </a:spcBef>
              <a:buFont typeface="Tahoma"/>
              <a:buChar char="–"/>
            </a:pPr>
            <a:endParaRPr sz="55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-ta</a:t>
            </a:r>
            <a:r>
              <a:rPr sz="2400" spc="5" dirty="0">
                <a:latin typeface="Times New Roman"/>
                <a:cs typeface="Times New Roman"/>
              </a:rPr>
              <a:t>pp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g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op</a:t>
            </a:r>
            <a:r>
              <a:rPr sz="2400" spc="-5" dirty="0">
                <a:latin typeface="Times New Roman"/>
                <a:cs typeface="Times New Roman"/>
              </a:rPr>
              <a:t>er</a:t>
            </a:r>
            <a:r>
              <a:rPr sz="2400" dirty="0">
                <a:latin typeface="Times New Roman"/>
                <a:cs typeface="Times New Roman"/>
              </a:rPr>
              <a:t>ati</a:t>
            </a:r>
            <a:r>
              <a:rPr sz="2400" spc="5" dirty="0">
                <a:latin typeface="Times New Roman"/>
                <a:cs typeface="Times New Roman"/>
              </a:rPr>
              <a:t>on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on</a:t>
            </a:r>
            <a:r>
              <a:rPr sz="240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nu</a:t>
            </a:r>
            <a:r>
              <a:rPr sz="2400" dirty="0">
                <a:latin typeface="Times New Roman"/>
                <a:cs typeface="Times New Roman"/>
              </a:rPr>
              <a:t>e</a:t>
            </a:r>
          </a:p>
          <a:p>
            <a:pPr marL="756285" marR="222250" lvl="1" indent="-287020">
              <a:lnSpc>
                <a:spcPct val="100000"/>
              </a:lnSpc>
              <a:spcBef>
                <a:spcPts val="430"/>
              </a:spcBef>
              <a:buFont typeface="Tahoma"/>
              <a:buChar char="–"/>
              <a:tabLst>
                <a:tab pos="755650" algn="l"/>
              </a:tabLst>
            </a:pP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app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ex</a:t>
            </a:r>
            <a:r>
              <a:rPr sz="1800" dirty="0">
                <a:latin typeface="Times New Roman"/>
                <a:cs typeface="Times New Roman"/>
              </a:rPr>
              <a:t>pa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o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</a:t>
            </a:r>
            <a:r>
              <a:rPr sz="1800" spc="-5" dirty="0">
                <a:latin typeface="Times New Roman"/>
                <a:cs typeface="Times New Roman"/>
              </a:rPr>
              <a:t>ci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spc="-5" dirty="0">
                <a:latin typeface="Times New Roman"/>
                <a:cs typeface="Times New Roman"/>
              </a:rPr>
              <a:t>ce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</a:t>
            </a:r>
            <a:r>
              <a:rPr sz="1800" dirty="0">
                <a:latin typeface="Times New Roman"/>
                <a:cs typeface="Times New Roman"/>
              </a:rPr>
              <a:t>1980) a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M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5" dirty="0">
                <a:latin typeface="Times New Roman"/>
                <a:cs typeface="Times New Roman"/>
              </a:rPr>
              <a:t>iterr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</a:t>
            </a:r>
            <a:r>
              <a:rPr sz="1800" dirty="0">
                <a:latin typeface="Times New Roman"/>
                <a:cs typeface="Times New Roman"/>
              </a:rPr>
              <a:t>1985)</a:t>
            </a:r>
          </a:p>
          <a:p>
            <a:pPr marL="756285" marR="6350" lvl="1" indent="-287020">
              <a:lnSpc>
                <a:spcPct val="100000"/>
              </a:lnSpc>
              <a:spcBef>
                <a:spcPts val="430"/>
              </a:spcBef>
              <a:buFont typeface="Tahoma"/>
              <a:buChar char="–"/>
              <a:tabLst>
                <a:tab pos="756285" algn="l"/>
              </a:tabLst>
            </a:pPr>
            <a:r>
              <a:rPr sz="1800" spc="-5" dirty="0">
                <a:latin typeface="Times New Roman"/>
                <a:cs typeface="Times New Roman"/>
              </a:rPr>
              <a:t>U</a:t>
            </a:r>
            <a:r>
              <a:rPr sz="1800" spc="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</a:t>
            </a:r>
            <a:r>
              <a:rPr sz="1800" spc="-5" dirty="0">
                <a:latin typeface="Times New Roman"/>
                <a:cs typeface="Times New Roman"/>
              </a:rPr>
              <a:t>rc</a:t>
            </a:r>
            <a:r>
              <a:rPr sz="1800" spc="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5" dirty="0">
                <a:latin typeface="Times New Roman"/>
                <a:cs typeface="Times New Roman"/>
              </a:rPr>
              <a:t>itte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o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cc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mm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da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app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 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q</a:t>
            </a:r>
            <a:r>
              <a:rPr sz="1800" spc="5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pm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5" dirty="0">
                <a:latin typeface="Times New Roman"/>
                <a:cs typeface="Times New Roman"/>
              </a:rPr>
              <a:t>re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ti</a:t>
            </a:r>
            <a:r>
              <a:rPr sz="1800" dirty="0">
                <a:latin typeface="Times New Roman"/>
                <a:cs typeface="Times New Roman"/>
              </a:rPr>
              <a:t>al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mm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da</a:t>
            </a:r>
            <a:r>
              <a:rPr sz="1800" spc="-5" dirty="0">
                <a:latin typeface="Times New Roman"/>
                <a:cs typeface="Times New Roman"/>
              </a:rPr>
              <a:t>ti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v</a:t>
            </a:r>
            <a:r>
              <a:rPr sz="1800" spc="-5" dirty="0">
                <a:latin typeface="Times New Roman"/>
                <a:cs typeface="Times New Roman"/>
              </a:rPr>
              <a:t>er</a:t>
            </a:r>
            <a:r>
              <a:rPr sz="1800" dirty="0">
                <a:latin typeface="Times New Roman"/>
                <a:cs typeface="Times New Roman"/>
              </a:rPr>
              <a:t>y y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ar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m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1994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97</a:t>
            </a:r>
          </a:p>
          <a:p>
            <a:pPr marL="756285" marR="240029" lvl="1" indent="-287020">
              <a:lnSpc>
                <a:spcPct val="100000"/>
              </a:lnSpc>
              <a:spcBef>
                <a:spcPts val="430"/>
              </a:spcBef>
              <a:buFont typeface="Tahoma"/>
              <a:buChar char="–"/>
              <a:tabLst>
                <a:tab pos="756285" algn="l"/>
              </a:tabLst>
            </a:pPr>
            <a:r>
              <a:rPr sz="1800" spc="-5" dirty="0">
                <a:latin typeface="Times New Roman"/>
                <a:cs typeface="Times New Roman"/>
              </a:rPr>
              <a:t>C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ti</a:t>
            </a:r>
            <a:r>
              <a:rPr sz="1800" spc="5" dirty="0">
                <a:latin typeface="Times New Roman"/>
                <a:cs typeface="Times New Roman"/>
              </a:rPr>
              <a:t>nu</a:t>
            </a: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5" dirty="0">
                <a:latin typeface="Times New Roman"/>
                <a:cs typeface="Times New Roman"/>
              </a:rPr>
              <a:t>er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ti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o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spc="-1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day,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5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5" dirty="0">
                <a:latin typeface="Times New Roman"/>
                <a:cs typeface="Times New Roman"/>
              </a:rPr>
              <a:t>et</a:t>
            </a:r>
            <a:r>
              <a:rPr sz="1800" dirty="0">
                <a:latin typeface="Times New Roman"/>
                <a:cs typeface="Times New Roman"/>
              </a:rPr>
              <a:t>s s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spc="5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1990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</a:t>
            </a:r>
            <a:r>
              <a:rPr sz="1800" dirty="0">
                <a:latin typeface="Times New Roman"/>
                <a:cs typeface="Times New Roman"/>
              </a:rPr>
              <a:t>ma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dirty="0">
                <a:latin typeface="Times New Roman"/>
                <a:cs typeface="Times New Roman"/>
              </a:rPr>
              <a:t>ass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f</a:t>
            </a:r>
            <a:r>
              <a:rPr sz="1800" spc="-5" dirty="0">
                <a:latin typeface="Times New Roman"/>
                <a:cs typeface="Times New Roman"/>
              </a:rPr>
              <a:t>ie</a:t>
            </a:r>
            <a:r>
              <a:rPr sz="1800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0297" y="6639049"/>
            <a:ext cx="2735580" cy="411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0700">
              <a:lnSpc>
                <a:spcPct val="100000"/>
              </a:lnSpc>
            </a:pPr>
            <a:r>
              <a:rPr sz="1400" spc="5" dirty="0">
                <a:latin typeface="Times New Roman"/>
                <a:cs typeface="Times New Roman"/>
              </a:rPr>
              <a:t>2</a:t>
            </a:r>
            <a:r>
              <a:rPr sz="1400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70297" y="5226050"/>
            <a:ext cx="2735579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75500" y="2025650"/>
            <a:ext cx="2407920" cy="2194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C3E5C15-17A6-4C7C-8957-183602A6DF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530613"/>
            <a:ext cx="9677400" cy="49244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vert="horz" wrap="square" lIns="0" tIns="0" rIns="0" bIns="0" rtlCol="0">
            <a:spAutoFit/>
          </a:bodyPr>
          <a:lstStyle/>
          <a:p>
            <a:pPr marL="2364105" marR="6350" indent="-2167255" algn="ctr">
              <a:lnSpc>
                <a:spcPct val="100000"/>
              </a:lnSpc>
            </a:pPr>
            <a:r>
              <a:rPr lang="en-US" sz="3200" b="1" spc="229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 spc="23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 spc="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spc="29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b="1" spc="270" dirty="0">
                <a:latin typeface="Calibri" panose="020F0502020204030204" pitchFamily="34" charset="0"/>
                <a:cs typeface="Calibri" panose="020F0502020204030204" pitchFamily="34" charset="0"/>
              </a:rPr>
              <a:t>DY</a:t>
            </a:r>
            <a:r>
              <a:rPr lang="en-US" sz="3200" b="1" spc="25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3200" b="1" spc="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b="1" spc="28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3200" b="1" spc="39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32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 spc="1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229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 spc="28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 spc="10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24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b="1" spc="38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b="1" spc="285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200" b="1" spc="1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335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32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LL</a:t>
            </a:r>
            <a:r>
              <a:rPr lang="en-US" sz="3200" b="1" spc="23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 spc="245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40141" y="4026148"/>
            <a:ext cx="7613015" cy="3257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ts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(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qu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rre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</a:t>
            </a:r>
            <a:r>
              <a:rPr sz="2000" spc="-5" dirty="0">
                <a:latin typeface="Times New Roman"/>
                <a:cs typeface="Times New Roman"/>
              </a:rPr>
              <a:t>ce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goph</a:t>
            </a:r>
            <a:r>
              <a:rPr sz="2000" spc="-5" dirty="0">
                <a:latin typeface="Times New Roman"/>
                <a:cs typeface="Times New Roman"/>
              </a:rPr>
              <a:t>ers</a:t>
            </a:r>
            <a:r>
              <a:rPr sz="2000" dirty="0">
                <a:latin typeface="Times New Roman"/>
                <a:cs typeface="Times New Roman"/>
              </a:rPr>
              <a:t>)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Ch</a:t>
            </a:r>
            <a:r>
              <a:rPr sz="2000" dirty="0">
                <a:latin typeface="Times New Roman"/>
                <a:cs typeface="Times New Roman"/>
              </a:rPr>
              <a:t>ew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bl</a:t>
            </a:r>
            <a:r>
              <a:rPr sz="2000" dirty="0">
                <a:latin typeface="Times New Roman"/>
                <a:cs typeface="Times New Roman"/>
              </a:rPr>
              <a:t>es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grin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eteeth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ta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er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ng</a:t>
            </a:r>
            <a:r>
              <a:rPr sz="2000" dirty="0">
                <a:latin typeface="Times New Roman"/>
                <a:cs typeface="Times New Roman"/>
              </a:rPr>
              <a:t>th</a:t>
            </a:r>
          </a:p>
          <a:p>
            <a:pPr lvl="1">
              <a:lnSpc>
                <a:spcPts val="550"/>
              </a:lnSpc>
              <a:spcBef>
                <a:spcPts val="21"/>
              </a:spcBef>
              <a:buFont typeface="Tahoma"/>
              <a:buChar char="–"/>
            </a:pPr>
            <a:endParaRPr sz="200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5" dirty="0">
                <a:latin typeface="Times New Roman"/>
                <a:cs typeface="Times New Roman"/>
              </a:rPr>
              <a:t>sec</a:t>
            </a:r>
            <a:r>
              <a:rPr sz="2000" dirty="0">
                <a:latin typeface="Times New Roman"/>
                <a:cs typeface="Times New Roman"/>
              </a:rPr>
              <a:t>ts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(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)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ta</a:t>
            </a:r>
            <a:r>
              <a:rPr sz="2000" spc="-5" dirty="0">
                <a:latin typeface="Times New Roman"/>
                <a:cs typeface="Times New Roman"/>
              </a:rPr>
              <a:t>k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bl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burr</a:t>
            </a:r>
            <a:r>
              <a:rPr sz="2000" dirty="0">
                <a:latin typeface="Times New Roman"/>
                <a:cs typeface="Times New Roman"/>
              </a:rPr>
              <a:t>ow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ying</a:t>
            </a:r>
            <a:r>
              <a:rPr sz="2000" dirty="0">
                <a:latin typeface="Times New Roman"/>
                <a:cs typeface="Times New Roman"/>
              </a:rPr>
              <a:t>/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rv</a:t>
            </a:r>
            <a:r>
              <a:rPr sz="2000" dirty="0">
                <a:latin typeface="Times New Roman"/>
                <a:cs typeface="Times New Roman"/>
              </a:rPr>
              <a:t>ae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ts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inv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ur</a:t>
            </a:r>
            <a:r>
              <a:rPr sz="2000" dirty="0">
                <a:latin typeface="Times New Roman"/>
                <a:cs typeface="Times New Roman"/>
              </a:rPr>
              <a:t>es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</a:t>
            </a:r>
            <a:r>
              <a:rPr sz="2000" dirty="0">
                <a:latin typeface="Times New Roman"/>
                <a:cs typeface="Times New Roman"/>
              </a:rPr>
              <a:t>ew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bl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fib</a:t>
            </a:r>
            <a:r>
              <a:rPr sz="2000" dirty="0">
                <a:latin typeface="Times New Roman"/>
                <a:cs typeface="Times New Roman"/>
              </a:rPr>
              <a:t>er</a:t>
            </a:r>
          </a:p>
          <a:p>
            <a:pPr lvl="1">
              <a:lnSpc>
                <a:spcPts val="550"/>
              </a:lnSpc>
              <a:spcBef>
                <a:spcPts val="21"/>
              </a:spcBef>
              <a:buFont typeface="Tahoma"/>
              <a:buChar char="–"/>
            </a:pPr>
            <a:endParaRPr sz="200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Bi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(</a:t>
            </a:r>
            <a:r>
              <a:rPr sz="2000" spc="-5" dirty="0">
                <a:latin typeface="Times New Roman"/>
                <a:cs typeface="Times New Roman"/>
              </a:rPr>
              <a:t>cr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w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</a:t>
            </a:r>
            <a:r>
              <a:rPr sz="2000" spc="5" dirty="0">
                <a:latin typeface="Times New Roman"/>
                <a:cs typeface="Times New Roman"/>
              </a:rPr>
              <a:t>oodp</a:t>
            </a:r>
            <a:r>
              <a:rPr sz="2000" spc="-5" dirty="0">
                <a:latin typeface="Times New Roman"/>
                <a:cs typeface="Times New Roman"/>
              </a:rPr>
              <a:t>ec</a:t>
            </a:r>
            <a:r>
              <a:rPr sz="2000" dirty="0">
                <a:latin typeface="Times New Roman"/>
                <a:cs typeface="Times New Roman"/>
              </a:rPr>
              <a:t>k</a:t>
            </a:r>
            <a:r>
              <a:rPr sz="2000" spc="-5" dirty="0">
                <a:latin typeface="Times New Roman"/>
                <a:cs typeface="Times New Roman"/>
              </a:rPr>
              <a:t>ers</a:t>
            </a:r>
            <a:r>
              <a:rPr sz="2000" dirty="0">
                <a:latin typeface="Times New Roman"/>
                <a:cs typeface="Times New Roman"/>
              </a:rPr>
              <a:t>)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ta</a:t>
            </a:r>
            <a:r>
              <a:rPr sz="2000" spc="-5" dirty="0">
                <a:latin typeface="Times New Roman"/>
                <a:cs typeface="Times New Roman"/>
              </a:rPr>
              <a:t>k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bl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</a:t>
            </a:r>
            <a:r>
              <a:rPr sz="2000" spc="-5" dirty="0">
                <a:latin typeface="Times New Roman"/>
                <a:cs typeface="Times New Roman"/>
              </a:rPr>
              <a:t>ig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ed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buil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ts</a:t>
            </a:r>
          </a:p>
          <a:p>
            <a:pPr lvl="1">
              <a:lnSpc>
                <a:spcPts val="550"/>
              </a:lnSpc>
              <a:spcBef>
                <a:spcPts val="21"/>
              </a:spcBef>
              <a:buFont typeface="Tahoma"/>
              <a:buChar char="–"/>
            </a:pPr>
            <a:endParaRPr sz="2000" dirty="0">
              <a:latin typeface="Times New Roman"/>
            </a:endParaRPr>
          </a:p>
          <a:p>
            <a:pPr marL="355600" marR="6350" indent="-342900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U</a:t>
            </a:r>
            <a:r>
              <a:rPr sz="2000" spc="5" dirty="0">
                <a:latin typeface="Times New Roman"/>
                <a:cs typeface="Times New Roman"/>
              </a:rPr>
              <a:t>nd</a:t>
            </a:r>
            <a:r>
              <a:rPr sz="2000" spc="-5" dirty="0">
                <a:latin typeface="Times New Roman"/>
                <a:cs typeface="Times New Roman"/>
              </a:rPr>
              <a:t>er</a:t>
            </a:r>
            <a:r>
              <a:rPr sz="2000" spc="5" dirty="0">
                <a:latin typeface="Times New Roman"/>
                <a:cs typeface="Times New Roman"/>
              </a:rPr>
              <a:t>g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oun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aff</a:t>
            </a:r>
            <a:r>
              <a:rPr sz="2000" spc="-5" dirty="0">
                <a:latin typeface="Times New Roman"/>
                <a:cs typeface="Times New Roman"/>
              </a:rPr>
              <a:t>ec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ly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/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er</a:t>
            </a:r>
            <a:r>
              <a:rPr sz="2000" dirty="0">
                <a:latin typeface="Times New Roman"/>
                <a:cs typeface="Times New Roman"/>
              </a:rPr>
              <a:t>mit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 a</a:t>
            </a:r>
            <a:r>
              <a:rPr sz="2000" spc="-5" dirty="0">
                <a:latin typeface="Times New Roman"/>
                <a:cs typeface="Times New Roman"/>
              </a:rPr>
              <a:t>er</a:t>
            </a:r>
            <a:r>
              <a:rPr sz="2000" dirty="0">
                <a:latin typeface="Times New Roman"/>
                <a:cs typeface="Times New Roman"/>
              </a:rPr>
              <a:t>ial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/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w</a:t>
            </a:r>
            <a:r>
              <a:rPr sz="2000" spc="-65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re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ts</a:t>
            </a:r>
          </a:p>
        </p:txBody>
      </p:sp>
      <p:sp>
        <p:nvSpPr>
          <p:cNvPr id="4" name="object 4"/>
          <p:cNvSpPr/>
          <p:nvPr/>
        </p:nvSpPr>
        <p:spPr>
          <a:xfrm>
            <a:off x="813510" y="1329764"/>
            <a:ext cx="9066276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5C208-FF26-4D3D-9A4C-ADE40D1E93E2}"/>
              </a:ext>
            </a:extLst>
          </p:cNvPr>
          <p:cNvSpPr txBox="1"/>
          <p:nvPr/>
        </p:nvSpPr>
        <p:spPr>
          <a:xfrm>
            <a:off x="1155700" y="273050"/>
            <a:ext cx="8229600" cy="64633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sz="3600" b="1" spc="37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IN" sz="36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IN" sz="3600" b="1" spc="24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IN" sz="3600" b="1" spc="29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sz="36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N" sz="3600" b="1" spc="29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sz="3600" b="1" spc="24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IN" sz="3600" b="1" spc="28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IN" sz="3600" b="1" spc="1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IN" sz="3600" b="1" spc="23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N" sz="3600" b="1" spc="28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3600" b="1" spc="1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600" b="1" spc="50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LI</a:t>
            </a:r>
            <a:r>
              <a:rPr lang="en-IN" sz="36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FE</a:t>
            </a:r>
            <a:endParaRPr lang="en-IN" sz="36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70" y="576467"/>
            <a:ext cx="9993630" cy="5539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vert="horz" wrap="square" lIns="0" tIns="0" rIns="0" bIns="0" rtlCol="0">
            <a:spAutoFit/>
          </a:bodyPr>
          <a:lstStyle/>
          <a:p>
            <a:pPr marL="2714625" marR="6350" indent="-2087880" algn="l">
              <a:lnSpc>
                <a:spcPct val="100000"/>
              </a:lnSpc>
            </a:pPr>
            <a:r>
              <a:rPr lang="en-IN" sz="3600" b="1" spc="229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N" sz="3600" b="1" spc="24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UN</a:t>
            </a:r>
            <a:r>
              <a:rPr lang="en-IN" sz="3600" b="1" spc="29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sz="36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IN" sz="3600" b="1" spc="39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N"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3600" b="1" spc="23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IN" sz="36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IN"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sz="3600" b="1" spc="24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N" sz="3600" b="1" spc="1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IN" sz="3600" b="1" spc="23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N" sz="3600" b="1" spc="28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3600" b="1" spc="2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600" b="1" spc="50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LI</a:t>
            </a:r>
            <a:r>
              <a:rPr lang="en-IN" sz="36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FE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0141" y="1690115"/>
            <a:ext cx="5011420" cy="546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Us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re</a:t>
            </a:r>
            <a:r>
              <a:rPr sz="2400" spc="5" dirty="0">
                <a:latin typeface="Times New Roman"/>
                <a:cs typeface="Times New Roman"/>
              </a:rPr>
              <a:t>ng</a:t>
            </a:r>
            <a:r>
              <a:rPr sz="2400" dirty="0">
                <a:latin typeface="Times New Roman"/>
                <a:cs typeface="Times New Roman"/>
              </a:rPr>
              <a:t>th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ath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le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ppin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ta</a:t>
            </a:r>
            <a:r>
              <a:rPr sz="2000" spc="-5" dirty="0">
                <a:latin typeface="Times New Roman"/>
                <a:cs typeface="Times New Roman"/>
              </a:rPr>
              <a:t>inl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teel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eath</a:t>
            </a:r>
          </a:p>
          <a:p>
            <a:pPr marL="756285" marR="948690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rf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rm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nc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udi</a:t>
            </a:r>
            <a:r>
              <a:rPr sz="2000" dirty="0">
                <a:latin typeface="Times New Roman"/>
                <a:cs typeface="Times New Roman"/>
              </a:rPr>
              <a:t>es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bl</a:t>
            </a:r>
            <a:r>
              <a:rPr sz="2000" dirty="0">
                <a:latin typeface="Times New Roman"/>
                <a:cs typeface="Times New Roman"/>
              </a:rPr>
              <a:t>e (</a:t>
            </a:r>
            <a:r>
              <a:rPr sz="2000" spc="-5" dirty="0">
                <a:latin typeface="Times New Roman"/>
                <a:cs typeface="Times New Roman"/>
              </a:rPr>
              <a:t>gn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dyn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m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te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)</a:t>
            </a:r>
          </a:p>
          <a:p>
            <a:pPr lvl="1">
              <a:lnSpc>
                <a:spcPts val="550"/>
              </a:lnSpc>
              <a:spcBef>
                <a:spcPts val="22"/>
              </a:spcBef>
              <a:buFont typeface="Tahoma"/>
              <a:buChar char="–"/>
            </a:pPr>
            <a:endParaRPr sz="55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le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ap</a:t>
            </a:r>
          </a:p>
          <a:p>
            <a:pPr marL="756285" marR="18478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Squirr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-5" dirty="0">
                <a:latin typeface="Times New Roman"/>
                <a:cs typeface="Times New Roman"/>
              </a:rPr>
              <a:t>pr</a:t>
            </a:r>
            <a:r>
              <a:rPr sz="2000" dirty="0">
                <a:latin typeface="Times New Roman"/>
                <a:cs typeface="Times New Roman"/>
              </a:rPr>
              <a:t>oof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ta</a:t>
            </a:r>
            <a:r>
              <a:rPr sz="2000" spc="-5" dirty="0">
                <a:latin typeface="Times New Roman"/>
                <a:cs typeface="Times New Roman"/>
              </a:rPr>
              <a:t>inl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teel </a:t>
            </a:r>
            <a:r>
              <a:rPr sz="2000" spc="-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urr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und</a:t>
            </a:r>
            <a:r>
              <a:rPr sz="2000" dirty="0">
                <a:latin typeface="Times New Roman"/>
                <a:cs typeface="Times New Roman"/>
              </a:rPr>
              <a:t>ed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eet</a:t>
            </a:r>
          </a:p>
          <a:p>
            <a:pPr lvl="1">
              <a:lnSpc>
                <a:spcPts val="550"/>
              </a:lnSpc>
              <a:spcBef>
                <a:spcPts val="21"/>
              </a:spcBef>
              <a:buFont typeface="Tahoma"/>
              <a:buChar char="–"/>
            </a:pPr>
            <a:endParaRPr sz="55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ill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ho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Silic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dh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iv</a:t>
            </a:r>
            <a:r>
              <a:rPr sz="2000" dirty="0">
                <a:latin typeface="Times New Roman"/>
                <a:cs typeface="Times New Roman"/>
              </a:rPr>
              <a:t>e</a:t>
            </a:r>
          </a:p>
          <a:p>
            <a:pPr lvl="1">
              <a:lnSpc>
                <a:spcPts val="550"/>
              </a:lnSpc>
              <a:spcBef>
                <a:spcPts val="21"/>
              </a:spcBef>
              <a:buFont typeface="Tahoma"/>
              <a:buChar char="–"/>
            </a:pPr>
            <a:endParaRPr sz="55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Us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-ta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g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d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infu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ed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th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irri</a:t>
            </a:r>
            <a:r>
              <a:rPr sz="2000" dirty="0">
                <a:latin typeface="Times New Roman"/>
                <a:cs typeface="Times New Roman"/>
              </a:rPr>
              <a:t>ta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ts</a:t>
            </a:r>
          </a:p>
          <a:p>
            <a:pPr marL="756285" marR="6350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icin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ingr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di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pp</a:t>
            </a:r>
            <a:r>
              <a:rPr sz="2000" dirty="0">
                <a:latin typeface="Times New Roman"/>
                <a:cs typeface="Times New Roman"/>
              </a:rPr>
              <a:t>er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pr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spc="-5" dirty="0">
                <a:latin typeface="Times New Roman"/>
                <a:cs typeface="Times New Roman"/>
              </a:rPr>
              <a:t>irri</a:t>
            </a:r>
            <a:r>
              <a:rPr sz="2000" dirty="0">
                <a:latin typeface="Times New Roman"/>
                <a:cs typeface="Times New Roman"/>
              </a:rPr>
              <a:t>ta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</a:p>
          <a:p>
            <a:pPr marL="756285" marR="255904" lvl="1" indent="-287020">
              <a:lnSpc>
                <a:spcPct val="100000"/>
              </a:lnSpc>
              <a:spcBef>
                <a:spcPts val="480"/>
              </a:spcBef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ato</a:t>
            </a:r>
            <a:r>
              <a:rPr sz="2000" spc="-5" dirty="0">
                <a:latin typeface="Times New Roman"/>
                <a:cs typeface="Times New Roman"/>
              </a:rPr>
              <a:t>niu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nz</a:t>
            </a:r>
            <a:r>
              <a:rPr sz="2000" dirty="0">
                <a:latin typeface="Times New Roman"/>
                <a:cs typeface="Times New Roman"/>
              </a:rPr>
              <a:t>oate: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kn</a:t>
            </a:r>
            <a:r>
              <a:rPr sz="2000" dirty="0">
                <a:latin typeface="Times New Roman"/>
                <a:cs typeface="Times New Roman"/>
              </a:rPr>
              <a:t>own </a:t>
            </a:r>
            <a:r>
              <a:rPr sz="2000" spc="-5" dirty="0">
                <a:latin typeface="Times New Roman"/>
                <a:cs typeface="Times New Roman"/>
              </a:rPr>
              <a:t>bi</a:t>
            </a:r>
            <a:r>
              <a:rPr sz="2000" dirty="0">
                <a:latin typeface="Times New Roman"/>
                <a:cs typeface="Times New Roman"/>
              </a:rPr>
              <a:t>tter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mp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un</a:t>
            </a:r>
            <a:r>
              <a:rPr sz="2000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83557" y="4505450"/>
            <a:ext cx="3248025" cy="42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84530" algn="r">
              <a:lnSpc>
                <a:spcPct val="100000"/>
              </a:lnSpc>
            </a:pPr>
            <a:r>
              <a:rPr sz="1400" spc="5" dirty="0">
                <a:latin typeface="Times New Roman"/>
                <a:cs typeface="Times New Roman"/>
              </a:rPr>
              <a:t>3</a:t>
            </a: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1700" y="1873250"/>
            <a:ext cx="2587751" cy="1645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46900" y="5607050"/>
            <a:ext cx="2881883" cy="1645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5900" y="3702050"/>
            <a:ext cx="3247644" cy="1645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1003300" y="1949450"/>
            <a:ext cx="8303883" cy="47244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Physical attacks: destroy sensors physically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Physical attacks are inevitable in sensor networks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Sensor network applications that operate in hostile environments</a:t>
            </a:r>
          </a:p>
          <a:p>
            <a:pPr marL="1257300" lvl="2" indent="-342900">
              <a:lnSpc>
                <a:spcPct val="8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Volcanic monitoring</a:t>
            </a:r>
          </a:p>
          <a:p>
            <a:pPr marL="1257300" lvl="2" indent="-342900">
              <a:lnSpc>
                <a:spcPct val="8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Battlefield applications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Small form factor of sensors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Unattended and distributed nature of deployment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Different from other types of electronic attacks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Can be fatal to sensor networks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Simple to launch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Defending against physical attacks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Tampering-resistant packaging helps, but not enough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We propose a sacrificial node based defense approach to search-based physical attacks</a:t>
            </a:r>
            <a:endParaRPr lang="zh-CN" altLang="en-US"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522457A3-D871-4D51-BAB0-3313C6DE02F7}" type="slidenum">
              <a:rPr lang="en-US" altLang="en-US">
                <a:latin typeface="Times New Roman"/>
              </a:rPr>
              <a:pPr/>
              <a:t>14</a:t>
            </a:fld>
            <a:endParaRPr lang="en-US" altLang="en-US" dirty="0">
              <a:latin typeface="Times New Roman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9A1E1FC-7FC0-482B-AFB8-2CD592CA53BC}"/>
              </a:ext>
            </a:extLst>
          </p:cNvPr>
          <p:cNvSpPr txBox="1">
            <a:spLocks/>
          </p:cNvSpPr>
          <p:nvPr/>
        </p:nvSpPr>
        <p:spPr>
          <a:xfrm>
            <a:off x="1041400" y="425450"/>
            <a:ext cx="8939107" cy="67710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vert="horz" wrap="square" lIns="0" tIns="0" rIns="0" bIns="0" rtlCol="0" anchor="ctr">
            <a:spAutoFit/>
          </a:bodyPr>
          <a:lstStyle>
            <a:lvl1pPr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14625" marR="6350" indent="-2087880">
              <a:lnSpc>
                <a:spcPct val="100000"/>
              </a:lnSpc>
            </a:pPr>
            <a:endParaRPr lang="en-IN" sz="4400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4A9E7-545A-4523-B78D-B6EB99AA68DB}"/>
              </a:ext>
            </a:extLst>
          </p:cNvPr>
          <p:cNvSpPr txBox="1"/>
          <p:nvPr/>
        </p:nvSpPr>
        <p:spPr>
          <a:xfrm>
            <a:off x="622300" y="456227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25" marR="6350" indent="-2087880">
              <a:lnSpc>
                <a:spcPct val="100000"/>
              </a:lnSpc>
            </a:pPr>
            <a:r>
              <a:rPr lang="en-US" altLang="zh-CN" sz="36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PHYSICAL ATTACKS IN WSNS: WHAT &amp; WHY?</a:t>
            </a:r>
            <a:endParaRPr lang="en-IN" sz="3600" b="1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6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698500" y="2254250"/>
            <a:ext cx="8303883" cy="2816156"/>
          </a:xfrm>
        </p:spPr>
        <p:txBody>
          <a:bodyPr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zh-CN" sz="3200" dirty="0">
                <a:ea typeface="Times New Roman"/>
              </a:rPr>
              <a:t>Two phases</a:t>
            </a:r>
          </a:p>
          <a:p>
            <a:pPr marL="914400" lvl="1" indent="-457200"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Targeting phase</a:t>
            </a:r>
          </a:p>
          <a:p>
            <a:pPr marL="914400" lvl="1" indent="-457200"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Destruction phase</a:t>
            </a:r>
          </a:p>
          <a:p>
            <a:pPr marL="571500" indent="-571500">
              <a:buFont typeface="Arial"/>
              <a:buChar char="•"/>
            </a:pPr>
            <a:r>
              <a:rPr lang="en-US" altLang="zh-CN" sz="3200" dirty="0">
                <a:ea typeface="Times New Roman"/>
              </a:rPr>
              <a:t>Two broad types of physical attacks:</a:t>
            </a:r>
          </a:p>
          <a:p>
            <a:pPr marL="914400" lvl="1" indent="-457200"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Blind physical attacks</a:t>
            </a:r>
          </a:p>
          <a:p>
            <a:pPr marL="914400" lvl="1" indent="-457200"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Search-based physical attacks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6C60B259-C6AF-40F0-96BB-3F17E5CB2EEE}" type="slidenum">
              <a:rPr lang="en-US" altLang="en-US">
                <a:latin typeface="Times New Roman"/>
              </a:rPr>
              <a:pPr/>
              <a:t>15</a:t>
            </a:fld>
            <a:endParaRPr lang="en-US" altLang="en-US" dirty="0">
              <a:latin typeface="Times New Roman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6ECBFAF-C7DF-45E6-9728-6B42C20C5D21}"/>
              </a:ext>
            </a:extLst>
          </p:cNvPr>
          <p:cNvSpPr txBox="1">
            <a:spLocks/>
          </p:cNvSpPr>
          <p:nvPr/>
        </p:nvSpPr>
        <p:spPr>
          <a:xfrm>
            <a:off x="317500" y="683868"/>
            <a:ext cx="10058400" cy="5539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vert="horz" wrap="square" lIns="0" tIns="0" rIns="0" bIns="0" rtlCol="0" anchor="ctr">
            <a:spAutoFit/>
          </a:bodyPr>
          <a:lstStyle>
            <a:lvl1pPr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14625" marR="6350" indent="-2087880">
              <a:lnSpc>
                <a:spcPct val="100000"/>
              </a:lnSpc>
            </a:pPr>
            <a:endParaRPr lang="en-IN" sz="3600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F6C26-5A06-450D-A438-8591C0DB29AC}"/>
              </a:ext>
            </a:extLst>
          </p:cNvPr>
          <p:cNvSpPr txBox="1"/>
          <p:nvPr/>
        </p:nvSpPr>
        <p:spPr>
          <a:xfrm>
            <a:off x="-368300" y="683868"/>
            <a:ext cx="10820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25" marR="6350" indent="-2087880">
              <a:lnSpc>
                <a:spcPct val="100000"/>
              </a:lnSpc>
            </a:pPr>
            <a:r>
              <a:rPr lang="en-US" altLang="zh-CN" sz="34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PHYSICAL ATTACKS IN WSNS – A GENERAL DESCRIPTION</a:t>
            </a:r>
            <a:endParaRPr lang="en-IN" sz="3400" b="1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76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75" name="Picture 79" descr="flame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3798888"/>
            <a:ext cx="1219200" cy="1219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BDC83966-8071-4A58-8038-60542411FE55}" type="slidenum">
              <a:rPr lang="en-US" altLang="en-US">
                <a:latin typeface="Times New Roman"/>
              </a:rPr>
              <a:pPr/>
              <a:t>16</a:t>
            </a:fld>
            <a:endParaRPr lang="en-US" altLang="en-US" dirty="0">
              <a:latin typeface="Times New Roman"/>
            </a:endParaRPr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1693122" y="604520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2584239" y="604520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1871345" y="570935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2316904" y="5457472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2227792" y="5877278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06" name="Oval 10"/>
          <p:cNvSpPr>
            <a:spLocks noChangeArrowheads="1"/>
          </p:cNvSpPr>
          <p:nvPr/>
        </p:nvSpPr>
        <p:spPr bwMode="auto">
          <a:xfrm>
            <a:off x="3118909" y="5625395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pic>
        <p:nvPicPr>
          <p:cNvPr id="55307" name="Picture 11" descr="j02390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86" y="2099028"/>
            <a:ext cx="2112689" cy="9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08" name="Oval 12"/>
          <p:cNvSpPr>
            <a:spLocks noChangeArrowheads="1"/>
          </p:cNvSpPr>
          <p:nvPr/>
        </p:nvSpPr>
        <p:spPr bwMode="auto">
          <a:xfrm>
            <a:off x="3475355" y="604520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09" name="Oval 13"/>
          <p:cNvSpPr>
            <a:spLocks noChangeArrowheads="1"/>
          </p:cNvSpPr>
          <p:nvPr/>
        </p:nvSpPr>
        <p:spPr bwMode="auto">
          <a:xfrm>
            <a:off x="4722919" y="5877278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0" name="Oval 14"/>
          <p:cNvSpPr>
            <a:spLocks noChangeArrowheads="1"/>
          </p:cNvSpPr>
          <p:nvPr/>
        </p:nvSpPr>
        <p:spPr bwMode="auto">
          <a:xfrm>
            <a:off x="4188249" y="570935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1" name="Oval 15"/>
          <p:cNvSpPr>
            <a:spLocks noChangeArrowheads="1"/>
          </p:cNvSpPr>
          <p:nvPr/>
        </p:nvSpPr>
        <p:spPr bwMode="auto">
          <a:xfrm>
            <a:off x="4366472" y="604520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2" name="Oval 16"/>
          <p:cNvSpPr>
            <a:spLocks noChangeArrowheads="1"/>
          </p:cNvSpPr>
          <p:nvPr/>
        </p:nvSpPr>
        <p:spPr bwMode="auto">
          <a:xfrm>
            <a:off x="5168477" y="4617861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3" name="Oval 17"/>
          <p:cNvSpPr>
            <a:spLocks noChangeArrowheads="1"/>
          </p:cNvSpPr>
          <p:nvPr/>
        </p:nvSpPr>
        <p:spPr bwMode="auto">
          <a:xfrm>
            <a:off x="4990254" y="5541433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4" name="Oval 18"/>
          <p:cNvSpPr>
            <a:spLocks noChangeArrowheads="1"/>
          </p:cNvSpPr>
          <p:nvPr/>
        </p:nvSpPr>
        <p:spPr bwMode="auto">
          <a:xfrm>
            <a:off x="6148705" y="5793317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5" name="Oval 19"/>
          <p:cNvSpPr>
            <a:spLocks noChangeArrowheads="1"/>
          </p:cNvSpPr>
          <p:nvPr/>
        </p:nvSpPr>
        <p:spPr bwMode="auto">
          <a:xfrm>
            <a:off x="6594264" y="5877278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6" name="Oval 20"/>
          <p:cNvSpPr>
            <a:spLocks noChangeArrowheads="1"/>
          </p:cNvSpPr>
          <p:nvPr/>
        </p:nvSpPr>
        <p:spPr bwMode="auto">
          <a:xfrm>
            <a:off x="5524924" y="570935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7" name="Oval 21"/>
          <p:cNvSpPr>
            <a:spLocks noChangeArrowheads="1"/>
          </p:cNvSpPr>
          <p:nvPr/>
        </p:nvSpPr>
        <p:spPr bwMode="auto">
          <a:xfrm>
            <a:off x="7307157" y="604520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8" name="Oval 22"/>
          <p:cNvSpPr>
            <a:spLocks noChangeArrowheads="1"/>
          </p:cNvSpPr>
          <p:nvPr/>
        </p:nvSpPr>
        <p:spPr bwMode="auto">
          <a:xfrm>
            <a:off x="6594264" y="5457472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19" name="Oval 23"/>
          <p:cNvSpPr>
            <a:spLocks noChangeArrowheads="1"/>
          </p:cNvSpPr>
          <p:nvPr/>
        </p:nvSpPr>
        <p:spPr bwMode="auto">
          <a:xfrm>
            <a:off x="6594264" y="6213122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20" name="Oval 24"/>
          <p:cNvSpPr>
            <a:spLocks noChangeArrowheads="1"/>
          </p:cNvSpPr>
          <p:nvPr/>
        </p:nvSpPr>
        <p:spPr bwMode="auto">
          <a:xfrm>
            <a:off x="7128934" y="5037667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21" name="Oval 25"/>
          <p:cNvSpPr>
            <a:spLocks noChangeArrowheads="1"/>
          </p:cNvSpPr>
          <p:nvPr/>
        </p:nvSpPr>
        <p:spPr bwMode="auto">
          <a:xfrm>
            <a:off x="8554720" y="5793317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22" name="Oval 26"/>
          <p:cNvSpPr>
            <a:spLocks noChangeArrowheads="1"/>
          </p:cNvSpPr>
          <p:nvPr/>
        </p:nvSpPr>
        <p:spPr bwMode="auto">
          <a:xfrm>
            <a:off x="7485380" y="5625395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23" name="Oval 27"/>
          <p:cNvSpPr>
            <a:spLocks noChangeArrowheads="1"/>
          </p:cNvSpPr>
          <p:nvPr/>
        </p:nvSpPr>
        <p:spPr bwMode="auto">
          <a:xfrm>
            <a:off x="8376497" y="5373511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24" name="Oval 28"/>
          <p:cNvSpPr>
            <a:spLocks noChangeArrowheads="1"/>
          </p:cNvSpPr>
          <p:nvPr/>
        </p:nvSpPr>
        <p:spPr bwMode="auto">
          <a:xfrm>
            <a:off x="7841827" y="5793317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25" name="Oval 29"/>
          <p:cNvSpPr>
            <a:spLocks noChangeArrowheads="1"/>
          </p:cNvSpPr>
          <p:nvPr/>
        </p:nvSpPr>
        <p:spPr bwMode="auto">
          <a:xfrm>
            <a:off x="8287385" y="6129161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pic>
        <p:nvPicPr>
          <p:cNvPr id="55326" name="Picture 30" descr="j035038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475355" y="2350912"/>
            <a:ext cx="1425787" cy="92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27" name="Oval 31"/>
          <p:cNvSpPr>
            <a:spLocks noChangeArrowheads="1"/>
          </p:cNvSpPr>
          <p:nvPr/>
        </p:nvSpPr>
        <p:spPr bwMode="auto">
          <a:xfrm>
            <a:off x="1693122" y="5121628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28" name="Oval 32"/>
          <p:cNvSpPr>
            <a:spLocks noChangeArrowheads="1"/>
          </p:cNvSpPr>
          <p:nvPr/>
        </p:nvSpPr>
        <p:spPr bwMode="auto">
          <a:xfrm>
            <a:off x="2940685" y="495370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29" name="Oval 33"/>
          <p:cNvSpPr>
            <a:spLocks noChangeArrowheads="1"/>
          </p:cNvSpPr>
          <p:nvPr/>
        </p:nvSpPr>
        <p:spPr bwMode="auto">
          <a:xfrm>
            <a:off x="1871345" y="4785783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0" name="Oval 34"/>
          <p:cNvSpPr>
            <a:spLocks noChangeArrowheads="1"/>
          </p:cNvSpPr>
          <p:nvPr/>
        </p:nvSpPr>
        <p:spPr bwMode="auto">
          <a:xfrm>
            <a:off x="2584239" y="4701822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1" name="Oval 35"/>
          <p:cNvSpPr>
            <a:spLocks noChangeArrowheads="1"/>
          </p:cNvSpPr>
          <p:nvPr/>
        </p:nvSpPr>
        <p:spPr bwMode="auto">
          <a:xfrm>
            <a:off x="2227792" y="495370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2" name="Oval 36"/>
          <p:cNvSpPr>
            <a:spLocks noChangeArrowheads="1"/>
          </p:cNvSpPr>
          <p:nvPr/>
        </p:nvSpPr>
        <p:spPr bwMode="auto">
          <a:xfrm>
            <a:off x="2762462" y="528955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3" name="Oval 37"/>
          <p:cNvSpPr>
            <a:spLocks noChangeArrowheads="1"/>
          </p:cNvSpPr>
          <p:nvPr/>
        </p:nvSpPr>
        <p:spPr bwMode="auto">
          <a:xfrm>
            <a:off x="3475355" y="5121628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4" name="Oval 38"/>
          <p:cNvSpPr>
            <a:spLocks noChangeArrowheads="1"/>
          </p:cNvSpPr>
          <p:nvPr/>
        </p:nvSpPr>
        <p:spPr bwMode="auto">
          <a:xfrm>
            <a:off x="4633807" y="4449939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5" name="Oval 39"/>
          <p:cNvSpPr>
            <a:spLocks noChangeArrowheads="1"/>
          </p:cNvSpPr>
          <p:nvPr/>
        </p:nvSpPr>
        <p:spPr bwMode="auto">
          <a:xfrm>
            <a:off x="3653578" y="4785783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6" name="Oval 40"/>
          <p:cNvSpPr>
            <a:spLocks noChangeArrowheads="1"/>
          </p:cNvSpPr>
          <p:nvPr/>
        </p:nvSpPr>
        <p:spPr bwMode="auto">
          <a:xfrm>
            <a:off x="4722919" y="5037667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7" name="Oval 41"/>
          <p:cNvSpPr>
            <a:spLocks noChangeArrowheads="1"/>
          </p:cNvSpPr>
          <p:nvPr/>
        </p:nvSpPr>
        <p:spPr bwMode="auto">
          <a:xfrm>
            <a:off x="4010025" y="4785783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8" name="Oval 42"/>
          <p:cNvSpPr>
            <a:spLocks noChangeArrowheads="1"/>
          </p:cNvSpPr>
          <p:nvPr/>
        </p:nvSpPr>
        <p:spPr bwMode="auto">
          <a:xfrm>
            <a:off x="4010025" y="5373511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39" name="Oval 43"/>
          <p:cNvSpPr>
            <a:spLocks noChangeArrowheads="1"/>
          </p:cNvSpPr>
          <p:nvPr/>
        </p:nvSpPr>
        <p:spPr bwMode="auto">
          <a:xfrm>
            <a:off x="5346700" y="5121628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0" name="Oval 44"/>
          <p:cNvSpPr>
            <a:spLocks noChangeArrowheads="1"/>
          </p:cNvSpPr>
          <p:nvPr/>
        </p:nvSpPr>
        <p:spPr bwMode="auto">
          <a:xfrm>
            <a:off x="6594264" y="495370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1" name="Oval 45"/>
          <p:cNvSpPr>
            <a:spLocks noChangeArrowheads="1"/>
          </p:cNvSpPr>
          <p:nvPr/>
        </p:nvSpPr>
        <p:spPr bwMode="auto">
          <a:xfrm>
            <a:off x="5524924" y="4785783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2" name="Oval 46"/>
          <p:cNvSpPr>
            <a:spLocks noChangeArrowheads="1"/>
          </p:cNvSpPr>
          <p:nvPr/>
        </p:nvSpPr>
        <p:spPr bwMode="auto">
          <a:xfrm>
            <a:off x="6326929" y="4617861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3" name="Oval 47"/>
          <p:cNvSpPr>
            <a:spLocks noChangeArrowheads="1"/>
          </p:cNvSpPr>
          <p:nvPr/>
        </p:nvSpPr>
        <p:spPr bwMode="auto">
          <a:xfrm>
            <a:off x="5881370" y="495370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4" name="Oval 48"/>
          <p:cNvSpPr>
            <a:spLocks noChangeArrowheads="1"/>
          </p:cNvSpPr>
          <p:nvPr/>
        </p:nvSpPr>
        <p:spPr bwMode="auto">
          <a:xfrm>
            <a:off x="5881370" y="5373511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5" name="Oval 49"/>
          <p:cNvSpPr>
            <a:spLocks noChangeArrowheads="1"/>
          </p:cNvSpPr>
          <p:nvPr/>
        </p:nvSpPr>
        <p:spPr bwMode="auto">
          <a:xfrm>
            <a:off x="6950710" y="4701822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6" name="Oval 50"/>
          <p:cNvSpPr>
            <a:spLocks noChangeArrowheads="1"/>
          </p:cNvSpPr>
          <p:nvPr/>
        </p:nvSpPr>
        <p:spPr bwMode="auto">
          <a:xfrm>
            <a:off x="8554720" y="4869745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7485380" y="4701822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8" name="Oval 52"/>
          <p:cNvSpPr>
            <a:spLocks noChangeArrowheads="1"/>
          </p:cNvSpPr>
          <p:nvPr/>
        </p:nvSpPr>
        <p:spPr bwMode="auto">
          <a:xfrm>
            <a:off x="8198274" y="4701822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49" name="Oval 53"/>
          <p:cNvSpPr>
            <a:spLocks noChangeArrowheads="1"/>
          </p:cNvSpPr>
          <p:nvPr/>
        </p:nvSpPr>
        <p:spPr bwMode="auto">
          <a:xfrm>
            <a:off x="7841827" y="4869745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0" name="Oval 54"/>
          <p:cNvSpPr>
            <a:spLocks noChangeArrowheads="1"/>
          </p:cNvSpPr>
          <p:nvPr/>
        </p:nvSpPr>
        <p:spPr bwMode="auto">
          <a:xfrm>
            <a:off x="7841827" y="528955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1" name="Oval 55"/>
          <p:cNvSpPr>
            <a:spLocks noChangeArrowheads="1"/>
          </p:cNvSpPr>
          <p:nvPr/>
        </p:nvSpPr>
        <p:spPr bwMode="auto">
          <a:xfrm>
            <a:off x="1693122" y="4030133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2" name="Oval 56"/>
          <p:cNvSpPr>
            <a:spLocks noChangeArrowheads="1"/>
          </p:cNvSpPr>
          <p:nvPr/>
        </p:nvSpPr>
        <p:spPr bwMode="auto">
          <a:xfrm>
            <a:off x="2940685" y="3862211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3" name="Oval 57"/>
          <p:cNvSpPr>
            <a:spLocks noChangeArrowheads="1"/>
          </p:cNvSpPr>
          <p:nvPr/>
        </p:nvSpPr>
        <p:spPr bwMode="auto">
          <a:xfrm>
            <a:off x="1871345" y="3694289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4" name="Oval 58"/>
          <p:cNvSpPr>
            <a:spLocks noChangeArrowheads="1"/>
          </p:cNvSpPr>
          <p:nvPr/>
        </p:nvSpPr>
        <p:spPr bwMode="auto">
          <a:xfrm>
            <a:off x="2673350" y="419805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5" name="Oval 59"/>
          <p:cNvSpPr>
            <a:spLocks noChangeArrowheads="1"/>
          </p:cNvSpPr>
          <p:nvPr/>
        </p:nvSpPr>
        <p:spPr bwMode="auto">
          <a:xfrm>
            <a:off x="2406015" y="3694289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6" name="Oval 60"/>
          <p:cNvSpPr>
            <a:spLocks noChangeArrowheads="1"/>
          </p:cNvSpPr>
          <p:nvPr/>
        </p:nvSpPr>
        <p:spPr bwMode="auto">
          <a:xfrm>
            <a:off x="2227792" y="4282017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7" name="Oval 61"/>
          <p:cNvSpPr>
            <a:spLocks noChangeArrowheads="1"/>
          </p:cNvSpPr>
          <p:nvPr/>
        </p:nvSpPr>
        <p:spPr bwMode="auto">
          <a:xfrm>
            <a:off x="3297132" y="419805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8" name="Oval 62"/>
          <p:cNvSpPr>
            <a:spLocks noChangeArrowheads="1"/>
          </p:cNvSpPr>
          <p:nvPr/>
        </p:nvSpPr>
        <p:spPr bwMode="auto">
          <a:xfrm>
            <a:off x="4990254" y="377825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59" name="Oval 63"/>
          <p:cNvSpPr>
            <a:spLocks noChangeArrowheads="1"/>
          </p:cNvSpPr>
          <p:nvPr/>
        </p:nvSpPr>
        <p:spPr bwMode="auto">
          <a:xfrm>
            <a:off x="3653578" y="3694289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60" name="Oval 64"/>
          <p:cNvSpPr>
            <a:spLocks noChangeArrowheads="1"/>
          </p:cNvSpPr>
          <p:nvPr/>
        </p:nvSpPr>
        <p:spPr bwMode="auto">
          <a:xfrm>
            <a:off x="4188249" y="4030133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61" name="Oval 65"/>
          <p:cNvSpPr>
            <a:spLocks noChangeArrowheads="1"/>
          </p:cNvSpPr>
          <p:nvPr/>
        </p:nvSpPr>
        <p:spPr bwMode="auto">
          <a:xfrm>
            <a:off x="4277360" y="377825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62" name="Oval 66"/>
          <p:cNvSpPr>
            <a:spLocks noChangeArrowheads="1"/>
          </p:cNvSpPr>
          <p:nvPr/>
        </p:nvSpPr>
        <p:spPr bwMode="auto">
          <a:xfrm>
            <a:off x="3831802" y="4282017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63" name="Oval 67"/>
          <p:cNvSpPr>
            <a:spLocks noChangeArrowheads="1"/>
          </p:cNvSpPr>
          <p:nvPr/>
        </p:nvSpPr>
        <p:spPr bwMode="auto">
          <a:xfrm>
            <a:off x="5079365" y="4114095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65" name="Oval 69"/>
          <p:cNvSpPr>
            <a:spLocks noChangeArrowheads="1"/>
          </p:cNvSpPr>
          <p:nvPr/>
        </p:nvSpPr>
        <p:spPr bwMode="auto">
          <a:xfrm>
            <a:off x="5524924" y="3694289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66" name="Oval 70"/>
          <p:cNvSpPr>
            <a:spLocks noChangeArrowheads="1"/>
          </p:cNvSpPr>
          <p:nvPr/>
        </p:nvSpPr>
        <p:spPr bwMode="auto">
          <a:xfrm>
            <a:off x="6505152" y="419805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67" name="Oval 71"/>
          <p:cNvSpPr>
            <a:spLocks noChangeArrowheads="1"/>
          </p:cNvSpPr>
          <p:nvPr/>
        </p:nvSpPr>
        <p:spPr bwMode="auto">
          <a:xfrm>
            <a:off x="6237817" y="377825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68" name="Oval 72"/>
          <p:cNvSpPr>
            <a:spLocks noChangeArrowheads="1"/>
          </p:cNvSpPr>
          <p:nvPr/>
        </p:nvSpPr>
        <p:spPr bwMode="auto">
          <a:xfrm>
            <a:off x="5881370" y="4282017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69" name="Oval 73"/>
          <p:cNvSpPr>
            <a:spLocks noChangeArrowheads="1"/>
          </p:cNvSpPr>
          <p:nvPr/>
        </p:nvSpPr>
        <p:spPr bwMode="auto">
          <a:xfrm>
            <a:off x="7307157" y="4114095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70" name="Oval 74"/>
          <p:cNvSpPr>
            <a:spLocks noChangeArrowheads="1"/>
          </p:cNvSpPr>
          <p:nvPr/>
        </p:nvSpPr>
        <p:spPr bwMode="auto">
          <a:xfrm>
            <a:off x="8554720" y="377825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71" name="Oval 75"/>
          <p:cNvSpPr>
            <a:spLocks noChangeArrowheads="1"/>
          </p:cNvSpPr>
          <p:nvPr/>
        </p:nvSpPr>
        <p:spPr bwMode="auto">
          <a:xfrm>
            <a:off x="7485380" y="3610328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72" name="Oval 76"/>
          <p:cNvSpPr>
            <a:spLocks noChangeArrowheads="1"/>
          </p:cNvSpPr>
          <p:nvPr/>
        </p:nvSpPr>
        <p:spPr bwMode="auto">
          <a:xfrm>
            <a:off x="8376497" y="4282017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73" name="Oval 77"/>
          <p:cNvSpPr>
            <a:spLocks noChangeArrowheads="1"/>
          </p:cNvSpPr>
          <p:nvPr/>
        </p:nvSpPr>
        <p:spPr bwMode="auto">
          <a:xfrm>
            <a:off x="7841827" y="3778250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55374" name="Oval 78"/>
          <p:cNvSpPr>
            <a:spLocks noChangeArrowheads="1"/>
          </p:cNvSpPr>
          <p:nvPr/>
        </p:nvSpPr>
        <p:spPr bwMode="auto">
          <a:xfrm>
            <a:off x="7841827" y="4198056"/>
            <a:ext cx="178223" cy="1679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/>
          <a:lstStyle/>
          <a:p>
            <a:endParaRPr lang="en-US" dirty="0">
              <a:latin typeface="Times New Roman"/>
            </a:endParaRPr>
          </a:p>
        </p:txBody>
      </p:sp>
      <p:grpSp>
        <p:nvGrpSpPr>
          <p:cNvPr id="55378" name="Group 82"/>
          <p:cNvGrpSpPr>
            <a:grpSpLocks/>
          </p:cNvGrpSpPr>
          <p:nvPr/>
        </p:nvGrpSpPr>
        <p:grpSpPr bwMode="auto">
          <a:xfrm>
            <a:off x="5079365" y="4617861"/>
            <a:ext cx="267335" cy="167922"/>
            <a:chOff x="4656" y="3360"/>
            <a:chExt cx="96" cy="96"/>
          </a:xfrm>
        </p:grpSpPr>
        <p:sp>
          <p:nvSpPr>
            <p:cNvPr id="55379" name="Line 83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55380" name="Line 84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</p:grpSp>
      <p:grpSp>
        <p:nvGrpSpPr>
          <p:cNvPr id="55381" name="Group 85"/>
          <p:cNvGrpSpPr>
            <a:grpSpLocks/>
          </p:cNvGrpSpPr>
          <p:nvPr/>
        </p:nvGrpSpPr>
        <p:grpSpPr bwMode="auto">
          <a:xfrm>
            <a:off x="4990253" y="5541433"/>
            <a:ext cx="267335" cy="167922"/>
            <a:chOff x="4656" y="3360"/>
            <a:chExt cx="96" cy="96"/>
          </a:xfrm>
        </p:grpSpPr>
        <p:sp>
          <p:nvSpPr>
            <p:cNvPr id="55382" name="Line 86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55383" name="Line 87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</p:grpSp>
      <p:grpSp>
        <p:nvGrpSpPr>
          <p:cNvPr id="55384" name="Group 88"/>
          <p:cNvGrpSpPr>
            <a:grpSpLocks/>
          </p:cNvGrpSpPr>
          <p:nvPr/>
        </p:nvGrpSpPr>
        <p:grpSpPr bwMode="auto">
          <a:xfrm>
            <a:off x="5435812" y="4785783"/>
            <a:ext cx="267335" cy="167922"/>
            <a:chOff x="4656" y="3360"/>
            <a:chExt cx="96" cy="96"/>
          </a:xfrm>
        </p:grpSpPr>
        <p:sp>
          <p:nvSpPr>
            <p:cNvPr id="55385" name="Line 89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55386" name="Line 90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</p:grpSp>
      <p:grpSp>
        <p:nvGrpSpPr>
          <p:cNvPr id="55387" name="Group 91"/>
          <p:cNvGrpSpPr>
            <a:grpSpLocks/>
          </p:cNvGrpSpPr>
          <p:nvPr/>
        </p:nvGrpSpPr>
        <p:grpSpPr bwMode="auto">
          <a:xfrm>
            <a:off x="5524923" y="5709356"/>
            <a:ext cx="267335" cy="167922"/>
            <a:chOff x="4656" y="3360"/>
            <a:chExt cx="96" cy="96"/>
          </a:xfrm>
        </p:grpSpPr>
        <p:sp>
          <p:nvSpPr>
            <p:cNvPr id="55388" name="Line 92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55389" name="Line 93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</p:grpSp>
      <p:grpSp>
        <p:nvGrpSpPr>
          <p:cNvPr id="55390" name="Group 94"/>
          <p:cNvGrpSpPr>
            <a:grpSpLocks/>
          </p:cNvGrpSpPr>
          <p:nvPr/>
        </p:nvGrpSpPr>
        <p:grpSpPr bwMode="auto">
          <a:xfrm>
            <a:off x="5881370" y="5373511"/>
            <a:ext cx="267335" cy="167922"/>
            <a:chOff x="4656" y="3360"/>
            <a:chExt cx="96" cy="96"/>
          </a:xfrm>
        </p:grpSpPr>
        <p:sp>
          <p:nvSpPr>
            <p:cNvPr id="55391" name="Line 95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55392" name="Line 96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</p:grpSp>
      <p:grpSp>
        <p:nvGrpSpPr>
          <p:cNvPr id="55393" name="Group 97"/>
          <p:cNvGrpSpPr>
            <a:grpSpLocks/>
          </p:cNvGrpSpPr>
          <p:nvPr/>
        </p:nvGrpSpPr>
        <p:grpSpPr bwMode="auto">
          <a:xfrm>
            <a:off x="5346700" y="5121628"/>
            <a:ext cx="267335" cy="167922"/>
            <a:chOff x="4656" y="3360"/>
            <a:chExt cx="96" cy="96"/>
          </a:xfrm>
        </p:grpSpPr>
        <p:sp>
          <p:nvSpPr>
            <p:cNvPr id="55394" name="Line 98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55395" name="Line 99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</p:grpSp>
      <p:grpSp>
        <p:nvGrpSpPr>
          <p:cNvPr id="55396" name="Group 100"/>
          <p:cNvGrpSpPr>
            <a:grpSpLocks/>
          </p:cNvGrpSpPr>
          <p:nvPr/>
        </p:nvGrpSpPr>
        <p:grpSpPr bwMode="auto">
          <a:xfrm>
            <a:off x="4633807" y="5037667"/>
            <a:ext cx="267335" cy="167922"/>
            <a:chOff x="4656" y="3360"/>
            <a:chExt cx="96" cy="96"/>
          </a:xfrm>
        </p:grpSpPr>
        <p:sp>
          <p:nvSpPr>
            <p:cNvPr id="55397" name="Line 101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55398" name="Line 102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</p:grpSp>
      <p:grpSp>
        <p:nvGrpSpPr>
          <p:cNvPr id="55399" name="Group 103"/>
          <p:cNvGrpSpPr>
            <a:grpSpLocks/>
          </p:cNvGrpSpPr>
          <p:nvPr/>
        </p:nvGrpSpPr>
        <p:grpSpPr bwMode="auto">
          <a:xfrm>
            <a:off x="4633807" y="4449939"/>
            <a:ext cx="267335" cy="167922"/>
            <a:chOff x="4656" y="3360"/>
            <a:chExt cx="96" cy="96"/>
          </a:xfrm>
        </p:grpSpPr>
        <p:sp>
          <p:nvSpPr>
            <p:cNvPr id="55400" name="Line 104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55401" name="Line 105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</p:grpSp>
      <p:grpSp>
        <p:nvGrpSpPr>
          <p:cNvPr id="55402" name="Group 106"/>
          <p:cNvGrpSpPr>
            <a:grpSpLocks/>
          </p:cNvGrpSpPr>
          <p:nvPr/>
        </p:nvGrpSpPr>
        <p:grpSpPr bwMode="auto">
          <a:xfrm>
            <a:off x="5881370" y="4953706"/>
            <a:ext cx="267335" cy="167922"/>
            <a:chOff x="4656" y="3360"/>
            <a:chExt cx="96" cy="96"/>
          </a:xfrm>
        </p:grpSpPr>
        <p:sp>
          <p:nvSpPr>
            <p:cNvPr id="55403" name="Line 107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55404" name="Line 108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</p:grpSp>
      <p:sp>
        <p:nvSpPr>
          <p:cNvPr id="105" name="object 2">
            <a:extLst>
              <a:ext uri="{FF2B5EF4-FFF2-40B4-BE49-F238E27FC236}">
                <a16:creationId xmlns:a16="http://schemas.microsoft.com/office/drawing/2014/main" id="{FB2C7043-5FBA-41DF-BA74-CAB19E9212CB}"/>
              </a:ext>
            </a:extLst>
          </p:cNvPr>
          <p:cNvSpPr txBox="1">
            <a:spLocks/>
          </p:cNvSpPr>
          <p:nvPr/>
        </p:nvSpPr>
        <p:spPr>
          <a:xfrm>
            <a:off x="534670" y="453658"/>
            <a:ext cx="9624060" cy="677108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vert="horz" wrap="square" lIns="0" tIns="0" rIns="0" bIns="0" rtlCol="0" anchor="ctr">
            <a:spAutoFit/>
          </a:bodyPr>
          <a:lstStyle>
            <a:lvl1pPr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14625" marR="6350" indent="-2087880">
              <a:lnSpc>
                <a:spcPct val="100000"/>
              </a:lnSpc>
            </a:pPr>
            <a:r>
              <a:rPr lang="en-US" altLang="zh-CN" sz="44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     BLIND PHYSICAL ATTACKS IN WSNS</a:t>
            </a:r>
            <a:endParaRPr lang="en-IN" sz="4400" b="1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-0.03912 L 0.09166 0.327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5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2000"/>
                                        <p:tgtEl>
                                          <p:spTgt spid="55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837279" y="1931106"/>
            <a:ext cx="9182215" cy="375214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altLang="zh-CN" sz="2400" dirty="0">
                <a:ea typeface="Times New Roman"/>
              </a:rPr>
              <a:t>Sensor network signals</a:t>
            </a:r>
          </a:p>
          <a:p>
            <a:pPr marL="1021057" lvl="1" indent="-434492">
              <a:lnSpc>
                <a:spcPct val="9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Passive signal and active signal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altLang="zh-CN" sz="2400" dirty="0">
                <a:ea typeface="Times New Roman"/>
              </a:rPr>
              <a:t>Attacker capacities</a:t>
            </a:r>
          </a:p>
          <a:p>
            <a:pPr marL="1021057" lvl="1" indent="-434492">
              <a:lnSpc>
                <a:spcPct val="9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Signal detection</a:t>
            </a:r>
          </a:p>
          <a:p>
            <a:pPr marL="1021057" lvl="1" indent="-434492">
              <a:lnSpc>
                <a:spcPct val="9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Attacker movement</a:t>
            </a:r>
          </a:p>
          <a:p>
            <a:pPr marL="1021057" lvl="1" indent="-434492">
              <a:lnSpc>
                <a:spcPct val="9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Attacker memory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altLang="zh-CN" sz="2400" dirty="0">
                <a:ea typeface="Times New Roman"/>
              </a:rPr>
              <a:t>Attack Model</a:t>
            </a:r>
          </a:p>
          <a:p>
            <a:pPr marL="1021057" lvl="1" indent="-434492">
              <a:lnSpc>
                <a:spcPct val="9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Attacker objective</a:t>
            </a:r>
          </a:p>
          <a:p>
            <a:pPr marL="1021057" lvl="1" indent="-434492">
              <a:lnSpc>
                <a:spcPct val="9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Attack procedure and scheduling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21D62E33-4772-4260-ABD3-56DB6F2F14B9}" type="slidenum">
              <a:rPr lang="en-US" altLang="en-US">
                <a:latin typeface="Times New Roman"/>
              </a:rPr>
              <a:pPr/>
              <a:t>17</a:t>
            </a:fld>
            <a:endParaRPr lang="en-US" altLang="en-US" dirty="0">
              <a:latin typeface="Times New Roman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647B99C-A56A-4DFE-8D1B-42E33AD9850C}"/>
              </a:ext>
            </a:extLst>
          </p:cNvPr>
          <p:cNvSpPr txBox="1">
            <a:spLocks/>
          </p:cNvSpPr>
          <p:nvPr/>
        </p:nvSpPr>
        <p:spPr>
          <a:xfrm>
            <a:off x="241300" y="529012"/>
            <a:ext cx="10076986" cy="61555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vert="horz" wrap="square" lIns="0" tIns="0" rIns="0" bIns="0" rtlCol="0" anchor="ctr">
            <a:spAutoFit/>
          </a:bodyPr>
          <a:lstStyle>
            <a:lvl1pPr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14625" marR="6350" indent="-2087880">
              <a:lnSpc>
                <a:spcPct val="100000"/>
              </a:lnSpc>
            </a:pPr>
            <a:endParaRPr lang="en-IN" sz="4000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DCF72-6581-4F6F-8D60-DFB75F47EFAF}"/>
              </a:ext>
            </a:extLst>
          </p:cNvPr>
          <p:cNvSpPr txBox="1"/>
          <p:nvPr/>
        </p:nvSpPr>
        <p:spPr>
          <a:xfrm>
            <a:off x="-368300" y="529011"/>
            <a:ext cx="119233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25" marR="6350" indent="-2087880">
              <a:lnSpc>
                <a:spcPct val="100000"/>
              </a:lnSpc>
            </a:pPr>
            <a:r>
              <a:rPr lang="en-US" altLang="zh-CN" sz="34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MODELING SEARCH-BASED PHYSICAL ATTACKS IN WSNS</a:t>
            </a:r>
            <a:endParaRPr lang="en-IN" sz="3400" b="1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1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3" name="Rectangle 7"/>
          <p:cNvSpPr>
            <a:spLocks noGrp="1" noChangeArrowheads="1"/>
          </p:cNvSpPr>
          <p:nvPr>
            <p:ph idx="1"/>
          </p:nvPr>
        </p:nvSpPr>
        <p:spPr>
          <a:xfrm>
            <a:off x="534670" y="1897872"/>
            <a:ext cx="5168477" cy="2877711"/>
          </a:xfrm>
          <a:noFill/>
          <a:ln/>
        </p:spPr>
        <p:txBody>
          <a:bodyPr>
            <a:normAutofit/>
          </a:bodyPr>
          <a:lstStyle/>
          <a:p>
            <a:pPr marL="521391" indent="-521391"/>
            <a:r>
              <a:rPr lang="en-US" altLang="zh-CN" sz="2400" i="1" dirty="0">
                <a:latin typeface="Times New Roman"/>
                <a:ea typeface="Times New Roman"/>
                <a:cs typeface="Times New Roman"/>
              </a:rPr>
              <a:t>d</a:t>
            </a:r>
            <a:r>
              <a:rPr lang="en-US" altLang="zh-CN" sz="2400" i="1" baseline="-25000" dirty="0">
                <a:latin typeface="Times New Roman"/>
                <a:ea typeface="Times New Roman"/>
                <a:cs typeface="Times New Roman"/>
              </a:rPr>
              <a:t>i</a:t>
            </a:r>
            <a:r>
              <a:rPr lang="en-US" altLang="zh-CN" sz="2400" dirty="0">
                <a:ea typeface="Times New Roman"/>
              </a:rPr>
              <a:t>: Estimated distance</a:t>
            </a:r>
          </a:p>
          <a:p>
            <a:pPr marL="521391" indent="-521391"/>
            <a:r>
              <a:rPr lang="en-US" altLang="zh-CN" sz="2400" i="1" dirty="0" err="1">
                <a:latin typeface="Times New Roman"/>
                <a:ea typeface="Times New Roman"/>
                <a:cs typeface="Times New Roman"/>
              </a:rPr>
              <a:t>θ</a:t>
            </a:r>
            <a:r>
              <a:rPr lang="en-US" altLang="zh-CN" sz="2400" dirty="0">
                <a:ea typeface="Times New Roman"/>
              </a:rPr>
              <a:t>: Isolation accuracy</a:t>
            </a:r>
          </a:p>
          <a:p>
            <a:pPr marL="1042782" lvl="1" indent="-391043"/>
            <a:r>
              <a:rPr lang="en-US" altLang="en-US" sz="2400" dirty="0">
                <a:latin typeface="Times New Roman"/>
              </a:rPr>
              <a:t>Direction/Angle of arrival</a:t>
            </a:r>
            <a:endParaRPr lang="en-US" altLang="zh-CN" sz="2400" dirty="0">
              <a:latin typeface="Times New Roman"/>
              <a:ea typeface="Times New Roman"/>
            </a:endParaRPr>
          </a:p>
          <a:p>
            <a:pPr marL="521391" indent="-521391"/>
            <a:r>
              <a:rPr lang="el-GR" altLang="zh-CN" sz="2400" i="1" dirty="0">
                <a:latin typeface="Times New Roman"/>
                <a:ea typeface="Times New Roman"/>
                <a:cs typeface="Times New Roman"/>
              </a:rPr>
              <a:t>π</a:t>
            </a:r>
            <a:r>
              <a:rPr lang="en-US" altLang="zh-CN" sz="2400" i="1" dirty="0">
                <a:latin typeface="Times New Roman"/>
                <a:ea typeface="Times New Roman"/>
                <a:cs typeface="Times New Roman"/>
              </a:rPr>
              <a:t>r</a:t>
            </a:r>
            <a:r>
              <a:rPr lang="en-US" altLang="zh-CN" sz="2400" i="1" baseline="-25000" dirty="0">
                <a:latin typeface="Times New Roman"/>
                <a:ea typeface="Times New Roman"/>
                <a:cs typeface="Times New Roman"/>
              </a:rPr>
              <a:t>i</a:t>
            </a:r>
            <a:r>
              <a:rPr lang="en-US" altLang="zh-CN" sz="2400" baseline="30000" dirty="0">
                <a:latin typeface="Times New Roman"/>
                <a:ea typeface="Times New Roman"/>
                <a:cs typeface="Times New Roman"/>
              </a:rPr>
              <a:t>2</a:t>
            </a:r>
            <a:r>
              <a:rPr lang="en-US" altLang="zh-CN" sz="2400" dirty="0">
                <a:ea typeface="Times New Roman"/>
              </a:rPr>
              <a:t>: Isolation/sweeping area</a:t>
            </a:r>
          </a:p>
          <a:p>
            <a:pPr marL="1042782" lvl="1" indent="-391043"/>
            <a:r>
              <a:rPr lang="en-US" altLang="zh-CN" sz="2400" i="1" dirty="0" err="1">
                <a:latin typeface="Times New Roman"/>
                <a:ea typeface="Times New Roman"/>
                <a:cs typeface="Times New Roman"/>
              </a:rPr>
              <a:t>r</a:t>
            </a:r>
            <a:r>
              <a:rPr lang="en-US" altLang="zh-CN" sz="2400" i="1" baseline="-25000" dirty="0" err="1">
                <a:latin typeface="Times New Roman"/>
                <a:ea typeface="Times New Roman"/>
                <a:cs typeface="Times New Roman"/>
              </a:rPr>
              <a:t>i</a:t>
            </a: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 =</a:t>
            </a:r>
            <a:r>
              <a:rPr lang="en-US" altLang="zh-CN" sz="2400" i="1" dirty="0">
                <a:latin typeface="Times New Roman"/>
                <a:ea typeface="Times New Roman"/>
                <a:cs typeface="Times New Roman"/>
              </a:rPr>
              <a:t>d</a:t>
            </a:r>
            <a:r>
              <a:rPr lang="en-US" altLang="zh-CN" sz="2400" i="1" baseline="-25000" dirty="0">
                <a:latin typeface="Times New Roman"/>
                <a:ea typeface="Times New Roman"/>
                <a:cs typeface="Times New Roman"/>
              </a:rPr>
              <a:t>i </a:t>
            </a:r>
            <a:r>
              <a:rPr lang="en-US" altLang="zh-CN" sz="2400" i="1" dirty="0">
                <a:latin typeface="Times New Roman"/>
                <a:ea typeface="Times New Roman"/>
                <a:cs typeface="Times New Roman"/>
              </a:rPr>
              <a:t>* </a:t>
            </a:r>
            <a:r>
              <a:rPr lang="en-US" altLang="zh-CN" sz="2400" i="1" dirty="0" err="1">
                <a:latin typeface="Times New Roman"/>
                <a:ea typeface="Times New Roman"/>
                <a:cs typeface="Times New Roman"/>
              </a:rPr>
              <a:t>θ</a:t>
            </a:r>
            <a:endParaRPr lang="en-US" altLang="zh-CN" sz="2400" i="1" dirty="0">
              <a:latin typeface="Times New Roman"/>
              <a:ea typeface="Times New Roman"/>
              <a:cs typeface="Times New Roman"/>
            </a:endParaRPr>
          </a:p>
          <a:p>
            <a:pPr marL="521391" indent="-521391"/>
            <a:r>
              <a:rPr lang="en-US" altLang="zh-CN" sz="2400" dirty="0">
                <a:ea typeface="Times New Roman"/>
              </a:rPr>
              <a:t>Attacker</a:t>
            </a:r>
            <a:r>
              <a:rPr lang="en-US" altLang="zh-CN" sz="2400" dirty="0">
                <a:latin typeface="Arial"/>
                <a:ea typeface="Times New Roman"/>
              </a:rPr>
              <a:t>’</a:t>
            </a:r>
            <a:r>
              <a:rPr lang="en-US" altLang="zh-CN" sz="2400" dirty="0">
                <a:ea typeface="Times New Roman"/>
              </a:rPr>
              <a:t>s detection capacity is stronger than that of sensors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77948B40-1070-45AB-916A-61FD1B710433}" type="slidenum">
              <a:rPr lang="en-US" altLang="en-US">
                <a:latin typeface="Times New Roman"/>
              </a:rPr>
              <a:pPr/>
              <a:t>18</a:t>
            </a:fld>
            <a:endParaRPr lang="en-US" altLang="en-US" dirty="0">
              <a:latin typeface="Times New Roman"/>
            </a:endParaRPr>
          </a:p>
        </p:txBody>
      </p:sp>
      <p:pic>
        <p:nvPicPr>
          <p:cNvPr id="1423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3244850"/>
            <a:ext cx="4633807" cy="260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498941B-BC24-4CEE-AAD2-3E98B6DEFE40}"/>
              </a:ext>
            </a:extLst>
          </p:cNvPr>
          <p:cNvSpPr txBox="1">
            <a:spLocks/>
          </p:cNvSpPr>
          <p:nvPr/>
        </p:nvSpPr>
        <p:spPr>
          <a:xfrm>
            <a:off x="440582" y="585100"/>
            <a:ext cx="9812236" cy="6155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vert="horz" wrap="square" lIns="0" tIns="0" rIns="0" bIns="0" rtlCol="0" anchor="ctr">
            <a:spAutoFit/>
          </a:bodyPr>
          <a:lstStyle>
            <a:lvl1pPr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14625" marR="6350" indent="-2087880">
              <a:lnSpc>
                <a:spcPct val="100000"/>
              </a:lnSpc>
            </a:pPr>
            <a:endParaRPr lang="en-IN" sz="4000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F8A66-77E7-498A-B964-218FD6ED8ADF}"/>
              </a:ext>
            </a:extLst>
          </p:cNvPr>
          <p:cNvSpPr txBox="1"/>
          <p:nvPr/>
        </p:nvSpPr>
        <p:spPr>
          <a:xfrm>
            <a:off x="2451100" y="508155"/>
            <a:ext cx="5410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25" marR="6350" indent="-2087880">
              <a:lnSpc>
                <a:spcPct val="100000"/>
              </a:lnSpc>
            </a:pP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SIGNAL DETECTION</a:t>
            </a:r>
            <a:endParaRPr lang="en-IN" sz="4400" b="1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8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3781" y="1847145"/>
            <a:ext cx="9713172" cy="4154984"/>
          </a:xfrm>
        </p:spPr>
        <p:txBody>
          <a:bodyPr>
            <a:normAutofit/>
          </a:bodyPr>
          <a:lstStyle/>
          <a:p>
            <a:pPr marL="521391" indent="-521391">
              <a:buFont typeface="Arial"/>
              <a:buChar char="•"/>
            </a:pPr>
            <a:r>
              <a:rPr lang="en-US" altLang="zh-CN" sz="2400" i="1" dirty="0">
                <a:latin typeface="Times New Roman"/>
                <a:ea typeface="Times New Roman"/>
                <a:cs typeface="Times New Roman"/>
              </a:rPr>
              <a:t>f </a:t>
            </a:r>
            <a:r>
              <a:rPr lang="en-US" altLang="zh-CN" sz="2400" dirty="0">
                <a:ea typeface="Times New Roman"/>
              </a:rPr>
              <a:t>: Active signal frequency</a:t>
            </a:r>
          </a:p>
          <a:p>
            <a:pPr marL="521391" indent="-521391">
              <a:buFont typeface="Arial"/>
              <a:buChar char="•"/>
            </a:pPr>
            <a:r>
              <a:rPr lang="en-US" altLang="zh-CN" sz="2400" i="1" dirty="0" err="1">
                <a:latin typeface="Times New Roman"/>
                <a:ea typeface="Times New Roman"/>
                <a:cs typeface="Times New Roman"/>
              </a:rPr>
              <a:t>R</a:t>
            </a:r>
            <a:r>
              <a:rPr lang="en-US" altLang="zh-CN" sz="2400" i="1" baseline="-25000" dirty="0" err="1">
                <a:latin typeface="Times New Roman"/>
                <a:ea typeface="Times New Roman"/>
                <a:cs typeface="Times New Roman"/>
              </a:rPr>
              <a:t>noti</a:t>
            </a:r>
            <a:r>
              <a:rPr lang="en-US" altLang="zh-CN" sz="2400" dirty="0">
                <a:ea typeface="Times New Roman"/>
              </a:rPr>
              <a:t>: message transmission range</a:t>
            </a:r>
          </a:p>
          <a:p>
            <a:pPr marL="521391" indent="-521391">
              <a:buFont typeface="Arial"/>
              <a:buChar char="•"/>
            </a:pPr>
            <a:r>
              <a:rPr lang="en-US" altLang="zh-CN" sz="2400" i="1" dirty="0">
                <a:latin typeface="Times New Roman"/>
                <a:ea typeface="Times New Roman"/>
                <a:cs typeface="Times New Roman"/>
              </a:rPr>
              <a:t>R</a:t>
            </a:r>
            <a:r>
              <a:rPr lang="en-US" altLang="zh-CN" sz="2400" i="1" baseline="-25000" dirty="0"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ea typeface="Times New Roman"/>
              </a:rPr>
              <a:t>: The maximum distance the attacker is detected by active sensors</a:t>
            </a:r>
          </a:p>
          <a:p>
            <a:pPr marL="521391" indent="-521391">
              <a:buFont typeface="Arial"/>
              <a:buChar char="•"/>
            </a:pPr>
            <a:r>
              <a:rPr lang="en-US" altLang="zh-CN" sz="2400" i="1" dirty="0" err="1">
                <a:latin typeface="Times New Roman"/>
                <a:ea typeface="Times New Roman"/>
                <a:cs typeface="Times New Roman"/>
              </a:rPr>
              <a:t>R</a:t>
            </a:r>
            <a:r>
              <a:rPr lang="en-US" altLang="zh-CN" sz="2400" i="1" baseline="-25000" dirty="0" err="1">
                <a:latin typeface="Times New Roman"/>
                <a:ea typeface="Times New Roman"/>
                <a:cs typeface="Times New Roman"/>
              </a:rPr>
              <a:t>s</a:t>
            </a:r>
            <a:r>
              <a:rPr lang="en-US" altLang="zh-CN" sz="2400" dirty="0">
                <a:ea typeface="Times New Roman"/>
              </a:rPr>
              <a:t>: Sensing range</a:t>
            </a:r>
          </a:p>
          <a:p>
            <a:pPr marL="521391" indent="-521391">
              <a:buFont typeface="Arial"/>
              <a:buChar char="•"/>
            </a:pPr>
            <a:endParaRPr lang="en-US" altLang="zh-CN" sz="2400" dirty="0">
              <a:ea typeface="Times New Roman"/>
            </a:endParaRPr>
          </a:p>
          <a:p>
            <a:pPr marL="521391" indent="-521391">
              <a:buFont typeface="Arial"/>
              <a:buChar char="•"/>
            </a:pPr>
            <a:r>
              <a:rPr lang="en-US" altLang="zh-CN" sz="2400" i="1" dirty="0" err="1">
                <a:latin typeface="Times New Roman"/>
                <a:ea typeface="Times New Roman"/>
                <a:cs typeface="Times New Roman"/>
              </a:rPr>
              <a:t>R</a:t>
            </a:r>
            <a:r>
              <a:rPr lang="en-US" altLang="zh-CN" sz="2400" i="1" baseline="-25000" dirty="0" err="1">
                <a:latin typeface="Times New Roman"/>
                <a:ea typeface="Times New Roman"/>
                <a:cs typeface="Times New Roman"/>
              </a:rPr>
              <a:t>ps</a:t>
            </a:r>
            <a:r>
              <a:rPr lang="en-US" altLang="zh-CN" sz="2400" dirty="0">
                <a:ea typeface="Times New Roman"/>
              </a:rPr>
              <a:t>: Max. distance for passive signal detection</a:t>
            </a:r>
          </a:p>
          <a:p>
            <a:pPr marL="521391" indent="-521391">
              <a:buFont typeface="Arial"/>
              <a:buChar char="•"/>
            </a:pPr>
            <a:r>
              <a:rPr lang="en-US" altLang="zh-CN" sz="2400" dirty="0" err="1">
                <a:latin typeface="Times New Roman"/>
                <a:ea typeface="Times New Roman"/>
                <a:cs typeface="Times New Roman"/>
              </a:rPr>
              <a:t>R</a:t>
            </a:r>
            <a:r>
              <a:rPr lang="en-US" altLang="zh-CN" sz="2400" baseline="-25000" dirty="0" err="1">
                <a:latin typeface="Times New Roman"/>
                <a:ea typeface="Times New Roman"/>
                <a:cs typeface="Times New Roman"/>
              </a:rPr>
              <a:t>as</a:t>
            </a:r>
            <a:r>
              <a:rPr lang="en-US" altLang="zh-CN" sz="2400" dirty="0">
                <a:ea typeface="Times New Roman"/>
              </a:rPr>
              <a:t>: Max. distance for active signal detection</a:t>
            </a:r>
          </a:p>
          <a:p>
            <a:pPr marL="521391" indent="-521391">
              <a:buFont typeface="Arial"/>
              <a:buChar char="•"/>
            </a:pPr>
            <a:r>
              <a:rPr lang="en-US" altLang="zh-CN" sz="2400" i="1" dirty="0">
                <a:latin typeface="Times New Roman"/>
                <a:ea typeface="Times New Roman"/>
                <a:cs typeface="Times New Roman"/>
              </a:rPr>
              <a:t>v</a:t>
            </a:r>
            <a:r>
              <a:rPr lang="en-US" altLang="zh-CN" sz="2400" dirty="0">
                <a:ea typeface="Times New Roman"/>
              </a:rPr>
              <a:t>: Attacker moving speed</a:t>
            </a:r>
          </a:p>
          <a:p>
            <a:pPr marL="521391" indent="-521391">
              <a:buFont typeface="Arial"/>
              <a:buChar char="•"/>
            </a:pPr>
            <a:r>
              <a:rPr lang="en-US" altLang="zh-CN" sz="2400" i="1" dirty="0">
                <a:latin typeface="Times New Roman"/>
                <a:ea typeface="Times New Roman"/>
                <a:cs typeface="Times New Roman"/>
              </a:rPr>
              <a:t>M</a:t>
            </a:r>
            <a:r>
              <a:rPr lang="en-US" altLang="zh-CN" sz="2400" dirty="0">
                <a:ea typeface="Times New Roman"/>
              </a:rPr>
              <a:t>: Attacker memory size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34D89-AF46-41DA-91E0-862FFFC4516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27DD22C-5811-40E9-BBDE-FBBF512D250C}"/>
              </a:ext>
            </a:extLst>
          </p:cNvPr>
          <p:cNvSpPr txBox="1">
            <a:spLocks/>
          </p:cNvSpPr>
          <p:nvPr/>
        </p:nvSpPr>
        <p:spPr>
          <a:xfrm>
            <a:off x="574249" y="626274"/>
            <a:ext cx="9812236" cy="61555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vert="horz" wrap="square" lIns="0" tIns="0" rIns="0" bIns="0" rtlCol="0" anchor="ctr">
            <a:spAutoFit/>
          </a:bodyPr>
          <a:lstStyle>
            <a:lvl1pPr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14625" marR="6350" indent="-2087880">
              <a:lnSpc>
                <a:spcPct val="100000"/>
              </a:lnSpc>
            </a:pPr>
            <a:endParaRPr lang="en-IN" sz="4000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02677-1EF1-4CDE-83FD-467CAFC9912C}"/>
              </a:ext>
            </a:extLst>
          </p:cNvPr>
          <p:cNvSpPr txBox="1"/>
          <p:nvPr/>
        </p:nvSpPr>
        <p:spPr>
          <a:xfrm>
            <a:off x="-1" y="617319"/>
            <a:ext cx="105283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25" marR="6350" indent="-2087880">
              <a:lnSpc>
                <a:spcPct val="100000"/>
              </a:lnSpc>
            </a:pPr>
            <a:r>
              <a:rPr lang="en-US" altLang="zh-CN" sz="32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NETWORK PARAMETERS AND ATTACKER CAPACITIES</a:t>
            </a:r>
            <a:endParaRPr lang="en-IN" sz="3200" b="1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6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type="title"/>
          </p:nvPr>
        </p:nvSpPr>
        <p:spPr>
          <a:xfrm>
            <a:off x="935672" y="882651"/>
            <a:ext cx="8822055" cy="762000"/>
          </a:xfrm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</a:p>
        </p:txBody>
      </p:sp>
      <p:sp>
        <p:nvSpPr>
          <p:cNvPr id="409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65608" y="7052733"/>
            <a:ext cx="2227792" cy="351518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104278" tIns="52139" rIns="104278" bIns="52139"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226FDEF-BDD7-4697-BACE-8C59DBAF12CC}" type="slidenum">
              <a:rPr lang="en-US" altLang="en-US" sz="1600">
                <a:solidFill>
                  <a:srgbClr val="003366"/>
                </a:solidFill>
                <a:latin typeface="Times New Roman"/>
                <a:cs typeface="Times New Roman"/>
              </a:rPr>
              <a:pPr eaLnBrk="1" hangingPunct="1"/>
              <a:t>2</a:t>
            </a:fld>
            <a:endParaRPr lang="en-US" altLang="en-US" sz="1600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47576" y="2711450"/>
            <a:ext cx="7998248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pPr marL="391043" indent="-391043"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defRPr/>
            </a:pPr>
            <a:r>
              <a:rPr lang="en-US" sz="3200" dirty="0">
                <a:latin typeface="Times New Roman"/>
                <a:ea typeface="ＭＳ Ｐゴシック" charset="0"/>
                <a:cs typeface="Times New Roman"/>
              </a:rPr>
              <a:t>Overview</a:t>
            </a:r>
          </a:p>
          <a:p>
            <a:pPr marL="391043" indent="-391043"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defRPr/>
            </a:pPr>
            <a:r>
              <a:rPr lang="en-US" sz="3200" dirty="0">
                <a:latin typeface="Times New Roman"/>
                <a:ea typeface="ＭＳ Ｐゴシック" charset="0"/>
                <a:cs typeface="Times New Roman"/>
              </a:rPr>
              <a:t>Physical Security in Wired Networks </a:t>
            </a:r>
          </a:p>
          <a:p>
            <a:pPr marL="391043" indent="-391043"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defRPr/>
            </a:pPr>
            <a:r>
              <a:rPr lang="en-US" sz="3200" dirty="0">
                <a:latin typeface="Times New Roman"/>
                <a:ea typeface="ＭＳ Ｐゴシック" charset="0"/>
                <a:cs typeface="Times New Roman"/>
              </a:rPr>
              <a:t>Physical Security in Wireless Networks</a:t>
            </a:r>
            <a:endParaRPr lang="en-US" sz="3200" dirty="0">
              <a:solidFill>
                <a:schemeClr val="bg1"/>
              </a:solidFill>
              <a:latin typeface="Times New Roman"/>
              <a:ea typeface="ＭＳ Ｐゴシック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9346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5558" y="1847144"/>
            <a:ext cx="4633807" cy="3677930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2400" dirty="0">
                <a:ea typeface="Times New Roman"/>
              </a:rPr>
              <a:t>AC: </a:t>
            </a:r>
            <a:r>
              <a:rPr lang="en-US" altLang="zh-CN" sz="2400" i="1" dirty="0">
                <a:ea typeface="Times New Roman"/>
              </a:rPr>
              <a:t>Accumulative Coverage</a:t>
            </a:r>
            <a:r>
              <a:rPr lang="en-US" altLang="zh-CN" sz="2400" dirty="0">
                <a:ea typeface="Times New Roman"/>
              </a:rPr>
              <a:t> </a:t>
            </a:r>
          </a:p>
          <a:p>
            <a:pPr marL="994883" lvl="1" indent="-457200">
              <a:buFont typeface="Arial"/>
              <a:buChar char="•"/>
            </a:pPr>
            <a:endParaRPr lang="en-US" altLang="zh-CN" sz="2400" dirty="0">
              <a:ea typeface="Times New Roman"/>
              <a:cs typeface="Times New Roman"/>
            </a:endParaRPr>
          </a:p>
          <a:p>
            <a:pPr marL="955883" lvl="1" indent="-418200">
              <a:buFont typeface="Arial"/>
              <a:buChar char="•"/>
            </a:pPr>
            <a:endParaRPr lang="en-US" altLang="zh-CN" sz="2400" dirty="0">
              <a:ea typeface="Times New Roman"/>
              <a:cs typeface="Times New Roman"/>
            </a:endParaRPr>
          </a:p>
          <a:p>
            <a:pPr marL="498683" indent="-418200">
              <a:buFont typeface="Arial"/>
              <a:buChar char="•"/>
            </a:pP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EL: </a:t>
            </a:r>
            <a:r>
              <a:rPr lang="en-US" altLang="zh-CN" sz="2400" i="1" dirty="0">
                <a:latin typeface="Times New Roman"/>
                <a:ea typeface="Times New Roman"/>
                <a:cs typeface="Times New Roman"/>
              </a:rPr>
              <a:t>Effective Lifetime,</a:t>
            </a:r>
            <a:r>
              <a:rPr lang="en-US" altLang="zh-CN" sz="2400" dirty="0">
                <a:latin typeface="Times New Roman"/>
                <a:ea typeface="Times New Roman"/>
                <a:cs typeface="Times New Roman"/>
              </a:rPr>
              <a:t> the time period before the coverage falls below a threshold </a:t>
            </a:r>
            <a:r>
              <a:rPr lang="el-GR" altLang="zh-CN" sz="2400" i="1" dirty="0">
                <a:latin typeface="Times New Roman"/>
                <a:ea typeface="Times New Roman"/>
                <a:cs typeface="Times New Roman"/>
              </a:rPr>
              <a:t>α</a:t>
            </a:r>
            <a:endParaRPr lang="en-US" altLang="zh-CN" sz="2400" i="1" dirty="0">
              <a:latin typeface="Times New Roman"/>
              <a:ea typeface="Times New Roman"/>
              <a:cs typeface="Times New Roman"/>
            </a:endParaRPr>
          </a:p>
          <a:p>
            <a:pPr marL="955883" lvl="1" indent="-418200">
              <a:buFont typeface="Arial"/>
              <a:buChar char="•"/>
            </a:pPr>
            <a:endParaRPr lang="en-US" altLang="zh-CN" sz="2400" dirty="0">
              <a:ea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altLang="zh-CN" sz="2400" dirty="0">
                <a:ea typeface="Times New Roman"/>
              </a:rPr>
              <a:t>Objective:  Minimize AC</a:t>
            </a:r>
          </a:p>
        </p:txBody>
      </p:sp>
      <p:pic>
        <p:nvPicPr>
          <p:cNvPr id="96274" name="Picture 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820514"/>
            <a:ext cx="3455739" cy="3915471"/>
          </a:xfr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5D3CA4-A73B-40DC-BC6B-40C8CF07A895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-191147"/>
            <a:ext cx="210657" cy="382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>
            <a:spAutoFit/>
          </a:bodyPr>
          <a:lstStyle/>
          <a:p>
            <a:endParaRPr lang="en-US" dirty="0">
              <a:latin typeface="Times New Roman"/>
            </a:endParaRPr>
          </a:p>
        </p:txBody>
      </p:sp>
      <p:sp>
        <p:nvSpPr>
          <p:cNvPr id="96260" name="AutoShape 4"/>
          <p:cNvSpPr>
            <a:spLocks noChangeAspect="1" noChangeArrowheads="1"/>
          </p:cNvSpPr>
          <p:nvPr/>
        </p:nvSpPr>
        <p:spPr bwMode="auto">
          <a:xfrm>
            <a:off x="0" y="0"/>
            <a:ext cx="1704261" cy="3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4278" tIns="52139" rIns="104278" bIns="52139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0" y="-191147"/>
            <a:ext cx="210657" cy="382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>
            <a:spAutoFit/>
          </a:bodyPr>
          <a:lstStyle/>
          <a:p>
            <a:endParaRPr lang="en-US" dirty="0">
              <a:latin typeface="Times New Roman"/>
            </a:endParaRPr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0" y="-191147"/>
            <a:ext cx="210657" cy="382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278" tIns="52139" rIns="104278" bIns="52139" anchor="ctr">
            <a:spAutoFit/>
          </a:bodyPr>
          <a:lstStyle/>
          <a:p>
            <a:endParaRPr lang="en-US" dirty="0">
              <a:latin typeface="Times New Roman"/>
            </a:endParaRPr>
          </a:p>
        </p:txBody>
      </p:sp>
      <p:graphicFrame>
        <p:nvGraphicFramePr>
          <p:cNvPr id="962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866206"/>
              </p:ext>
            </p:extLst>
          </p:nvPr>
        </p:nvGraphicFramePr>
        <p:xfrm>
          <a:off x="1011238" y="2287588"/>
          <a:ext cx="35052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1511300" imgH="330200" progId="Equation.3">
                  <p:embed/>
                </p:oleObj>
              </mc:Choice>
              <mc:Fallback>
                <p:oleObj name="Equation" r:id="rId5" imgW="1511300" imgH="330200" progId="Equation.3">
                  <p:embed/>
                  <p:pic>
                    <p:nvPicPr>
                      <p:cNvPr id="962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2287588"/>
                        <a:ext cx="3505200" cy="728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bject 2">
            <a:extLst>
              <a:ext uri="{FF2B5EF4-FFF2-40B4-BE49-F238E27FC236}">
                <a16:creationId xmlns:a16="http://schemas.microsoft.com/office/drawing/2014/main" id="{260EB917-1862-46D2-A158-E9A6FC21D9BD}"/>
              </a:ext>
            </a:extLst>
          </p:cNvPr>
          <p:cNvSpPr txBox="1">
            <a:spLocks/>
          </p:cNvSpPr>
          <p:nvPr/>
        </p:nvSpPr>
        <p:spPr>
          <a:xfrm>
            <a:off x="393700" y="553007"/>
            <a:ext cx="9829800" cy="553998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txBody>
          <a:bodyPr vert="horz" wrap="square" lIns="0" tIns="0" rIns="0" bIns="0" rtlCol="0" anchor="ctr">
            <a:spAutoFit/>
          </a:bodyPr>
          <a:lstStyle>
            <a:lvl1pPr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14625" marR="6350" indent="-2087880">
              <a:lnSpc>
                <a:spcPct val="100000"/>
              </a:lnSpc>
            </a:pPr>
            <a:r>
              <a:rPr lang="en-US" altLang="zh-CN" sz="36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ATTACKER OBJECTIVE AND ATTACK PROCEDURE</a:t>
            </a:r>
            <a:endParaRPr lang="en-IN" sz="3600" b="1" spc="22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6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61" y="292892"/>
            <a:ext cx="9635076" cy="775405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DISCUSSIONS ON SEARCH-BASED PHYSICAL ATTACKS IN WSNS</a:t>
            </a:r>
          </a:p>
        </p:txBody>
      </p:sp>
      <p:sp>
        <p:nvSpPr>
          <p:cNvPr id="143364" name="Rectangle 4"/>
          <p:cNvSpPr>
            <a:spLocks noGrp="1" noChangeArrowheads="1"/>
          </p:cNvSpPr>
          <p:nvPr>
            <p:ph idx="1"/>
          </p:nvPr>
        </p:nvSpPr>
        <p:spPr>
          <a:xfrm>
            <a:off x="1538617" y="1916683"/>
            <a:ext cx="7616165" cy="3840539"/>
          </a:xfrm>
          <a:noFill/>
          <a:ln/>
        </p:spPr>
        <p:txBody>
          <a:bodyPr>
            <a:normAutofit fontScale="92500"/>
          </a:bodyPr>
          <a:lstStyle/>
          <a:p>
            <a:pPr marL="457200" indent="-457200">
              <a:lnSpc>
                <a:spcPct val="80000"/>
              </a:lnSpc>
              <a:buFont typeface="Arial"/>
              <a:buChar char="•"/>
            </a:pPr>
            <a:r>
              <a:rPr lang="en-US" altLang="zh-CN" sz="2900" dirty="0">
                <a:ea typeface="Times New Roman"/>
              </a:rPr>
              <a:t>Differentiate sensors detected by active/passive signals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</a:rPr>
              <a:t>Sensors detected by passive signals are given preference</a:t>
            </a:r>
          </a:p>
          <a:p>
            <a:pPr marL="457200" indent="-457200">
              <a:lnSpc>
                <a:spcPct val="80000"/>
              </a:lnSpc>
              <a:buFont typeface="Arial"/>
              <a:buChar char="•"/>
            </a:pPr>
            <a:endParaRPr lang="en-US" altLang="zh-CN" sz="2900" dirty="0">
              <a:ea typeface="Times New Roman"/>
            </a:endParaRPr>
          </a:p>
          <a:p>
            <a:pPr marL="457200" indent="-457200">
              <a:lnSpc>
                <a:spcPct val="80000"/>
              </a:lnSpc>
              <a:buFont typeface="Arial"/>
              <a:buChar char="•"/>
            </a:pPr>
            <a:r>
              <a:rPr lang="en-US" altLang="zh-CN" sz="2900" dirty="0">
                <a:ea typeface="Times New Roman"/>
              </a:rPr>
              <a:t>Scheduling the movement when there are multiple detected sensors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</a:rPr>
              <a:t>Choose sensors detected by passive signals first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</a:rPr>
              <a:t>Choose the one that is closest to the attacker</a:t>
            </a:r>
          </a:p>
          <a:p>
            <a:pPr marL="800100" lvl="1" indent="-342900">
              <a:lnSpc>
                <a:spcPct val="80000"/>
              </a:lnSpc>
              <a:buFont typeface="Lucida Grande"/>
              <a:buChar char="–"/>
            </a:pPr>
            <a:r>
              <a:rPr lang="en-US" altLang="zh-CN" sz="2400" dirty="0">
                <a:latin typeface="Times New Roman"/>
                <a:ea typeface="Times New Roman"/>
              </a:rPr>
              <a:t>Optimal scheduling?</a:t>
            </a:r>
          </a:p>
          <a:p>
            <a:pPr marL="1257300" lvl="2" indent="-342900">
              <a:lnSpc>
                <a:spcPct val="80000"/>
              </a:lnSpc>
              <a:buFont typeface="Arial"/>
              <a:buChar char="•"/>
            </a:pPr>
            <a:r>
              <a:rPr lang="en-US" altLang="zh-CN" sz="2300" dirty="0">
                <a:latin typeface="Times New Roman"/>
                <a:ea typeface="Times New Roman"/>
              </a:rPr>
              <a:t>Due the dynamics of the attack process, it is hard to get the optimal path in advance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9CA8C1AD-9D48-4DD9-A1E6-313F23DF1317}" type="slidenum">
              <a:rPr lang="en-US" altLang="en-US">
                <a:latin typeface="Times New Roman"/>
              </a:rPr>
              <a:pPr/>
              <a:t>21</a:t>
            </a:fld>
            <a:endParaRPr lang="en-US" alt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0974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32311" y="292893"/>
            <a:ext cx="10028776" cy="742158"/>
          </a:xfrm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DEFENDING AGAINST SEARCH-BASED PHYSICAL ATTACKS IN WSNS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1538617" y="1916682"/>
            <a:ext cx="7616165" cy="4757167"/>
          </a:xfrm>
          <a:noFill/>
          <a:ln/>
        </p:spPr>
        <p:txBody>
          <a:bodyPr>
            <a:normAutofit/>
          </a:bodyPr>
          <a:lstStyle/>
          <a:p>
            <a:pPr marL="651739" indent="-651739">
              <a:lnSpc>
                <a:spcPct val="80000"/>
              </a:lnSpc>
            </a:pPr>
            <a:r>
              <a:rPr lang="en-US" altLang="zh-CN" sz="2900" dirty="0">
                <a:ea typeface="Times New Roman"/>
              </a:rPr>
              <a:t>Assumptions</a:t>
            </a:r>
          </a:p>
          <a:p>
            <a:pPr marL="1102525" lvl="1" indent="-564840">
              <a:lnSpc>
                <a:spcPct val="80000"/>
              </a:lnSpc>
            </a:pPr>
            <a:r>
              <a:rPr lang="en-US" altLang="zh-CN" sz="2400" dirty="0">
                <a:latin typeface="Times New Roman"/>
                <a:ea typeface="Times New Roman"/>
              </a:rPr>
              <a:t>Sensors can detect the attacker or</a:t>
            </a:r>
          </a:p>
          <a:p>
            <a:pPr marL="1102525" lvl="1" indent="-564840">
              <a:lnSpc>
                <a:spcPct val="80000"/>
              </a:lnSpc>
            </a:pPr>
            <a:r>
              <a:rPr lang="en-US" altLang="zh-CN" sz="2400" dirty="0">
                <a:latin typeface="Times New Roman"/>
                <a:ea typeface="Times New Roman"/>
              </a:rPr>
              <a:t>Destroyed sensors can be detected by other sensors</a:t>
            </a:r>
          </a:p>
          <a:p>
            <a:pPr marL="1102525" lvl="1" indent="-564840">
              <a:lnSpc>
                <a:spcPct val="80000"/>
              </a:lnSpc>
            </a:pPr>
            <a:r>
              <a:rPr lang="en-US" altLang="zh-CN" sz="2400" dirty="0">
                <a:latin typeface="Times New Roman"/>
                <a:ea typeface="Times New Roman"/>
              </a:rPr>
              <a:t>Attacker’s detection capacity is stronger than sensors, but not unlimited</a:t>
            </a:r>
          </a:p>
          <a:p>
            <a:pPr marL="1102525" lvl="1" indent="-564840">
              <a:lnSpc>
                <a:spcPct val="80000"/>
              </a:lnSpc>
            </a:pPr>
            <a:endParaRPr lang="en-US" altLang="zh-CN" sz="2400" dirty="0">
              <a:latin typeface="Times New Roman"/>
              <a:ea typeface="Times New Roman"/>
            </a:endParaRPr>
          </a:p>
          <a:p>
            <a:pPr marL="651739" indent="-651739">
              <a:lnSpc>
                <a:spcPct val="80000"/>
              </a:lnSpc>
            </a:pPr>
            <a:r>
              <a:rPr lang="en-US" altLang="zh-CN" sz="2900" dirty="0">
                <a:ea typeface="Times New Roman"/>
              </a:rPr>
              <a:t>A simple defense approach</a:t>
            </a:r>
          </a:p>
          <a:p>
            <a:pPr marL="651739" indent="-651739">
              <a:lnSpc>
                <a:spcPct val="80000"/>
              </a:lnSpc>
            </a:pPr>
            <a:r>
              <a:rPr lang="en-US" altLang="zh-CN" sz="2900" dirty="0">
                <a:ea typeface="Times New Roman"/>
              </a:rPr>
              <a:t>Our sacrificial node based defense approach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92BE1B04-FC62-4E48-9C10-1D88613347C0}" type="slidenum">
              <a:rPr lang="en-US" altLang="en-US">
                <a:latin typeface="Times New Roman"/>
              </a:rPr>
              <a:pPr/>
              <a:t>22</a:t>
            </a:fld>
            <a:endParaRPr lang="en-US" alt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98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83981" y="368807"/>
            <a:ext cx="7125437" cy="553998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A SIMPLE DEFENSE APPROACH</a:t>
            </a:r>
            <a:endParaRPr lang="en-US" altLang="en-US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</a:endParaRPr>
          </a:p>
        </p:txBody>
      </p:sp>
      <p:pic>
        <p:nvPicPr>
          <p:cNvPr id="153699" name="Picture 99" descr="robot"/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6928" y="1847145"/>
            <a:ext cx="490114" cy="7539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93" name="Picture 93" descr="robot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2233" y="4198056"/>
            <a:ext cx="774158" cy="92357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06014CCB-9411-402D-8349-2E1CE54C01C0}" type="slidenum">
              <a:rPr lang="en-US" altLang="en-US">
                <a:latin typeface="Times New Roman"/>
              </a:rPr>
              <a:pPr/>
              <a:t>23</a:t>
            </a:fld>
            <a:endParaRPr lang="en-US" altLang="en-US" dirty="0">
              <a:latin typeface="Times New Roman"/>
            </a:endParaRPr>
          </a:p>
        </p:txBody>
      </p:sp>
      <p:sp>
        <p:nvSpPr>
          <p:cNvPr id="153633" name="Text Box 33"/>
          <p:cNvSpPr txBox="1">
            <a:spLocks noChangeArrowheads="1"/>
          </p:cNvSpPr>
          <p:nvPr/>
        </p:nvSpPr>
        <p:spPr bwMode="auto">
          <a:xfrm>
            <a:off x="6761348" y="2144507"/>
            <a:ext cx="2060707" cy="9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700" dirty="0">
                <a:latin typeface="Times New Roman" pitchFamily="18" charset="0"/>
                <a:ea typeface="Times New Roman"/>
              </a:rPr>
              <a:t>: Attacker</a:t>
            </a:r>
          </a:p>
          <a:p>
            <a:pPr eaLnBrk="1" hangingPunct="1"/>
            <a:r>
              <a:rPr lang="en-US" altLang="zh-CN" sz="2700" dirty="0">
                <a:latin typeface="Times New Roman" pitchFamily="18" charset="0"/>
                <a:ea typeface="Times New Roman"/>
              </a:rPr>
              <a:t>: Sensor</a:t>
            </a:r>
          </a:p>
          <a:p>
            <a:pPr eaLnBrk="1" hangingPunct="1"/>
            <a:endParaRPr lang="en-US" altLang="zh-CN" sz="2700" dirty="0">
              <a:latin typeface="Times New Roman" pitchFamily="18" charset="0"/>
              <a:ea typeface="Times New Roman"/>
            </a:endParaRPr>
          </a:p>
          <a:p>
            <a:pPr eaLnBrk="1" hangingPunct="1"/>
            <a:endParaRPr lang="zh-CN" altLang="en-US" sz="2700" dirty="0">
              <a:latin typeface="Times New Roman" pitchFamily="18" charset="0"/>
              <a:ea typeface="Times New Roman"/>
            </a:endParaRPr>
          </a:p>
        </p:txBody>
      </p:sp>
      <p:sp>
        <p:nvSpPr>
          <p:cNvPr id="153634" name="Freeform 34" descr="10%"/>
          <p:cNvSpPr>
            <a:spLocks/>
          </p:cNvSpPr>
          <p:nvPr/>
        </p:nvSpPr>
        <p:spPr bwMode="auto">
          <a:xfrm>
            <a:off x="3991461" y="3085571"/>
            <a:ext cx="3258146" cy="3622573"/>
          </a:xfrm>
          <a:custGeom>
            <a:avLst/>
            <a:gdLst>
              <a:gd name="T0" fmla="*/ 990 w 3750"/>
              <a:gd name="T1" fmla="*/ 15 h 4635"/>
              <a:gd name="T2" fmla="*/ 1155 w 3750"/>
              <a:gd name="T3" fmla="*/ 135 h 4635"/>
              <a:gd name="T4" fmla="*/ 1365 w 3750"/>
              <a:gd name="T5" fmla="*/ 345 h 4635"/>
              <a:gd name="T6" fmla="*/ 1575 w 3750"/>
              <a:gd name="T7" fmla="*/ 645 h 4635"/>
              <a:gd name="T8" fmla="*/ 1710 w 3750"/>
              <a:gd name="T9" fmla="*/ 915 h 4635"/>
              <a:gd name="T10" fmla="*/ 1845 w 3750"/>
              <a:gd name="T11" fmla="*/ 1215 h 4635"/>
              <a:gd name="T12" fmla="*/ 1920 w 3750"/>
              <a:gd name="T13" fmla="*/ 1770 h 4635"/>
              <a:gd name="T14" fmla="*/ 1905 w 3750"/>
              <a:gd name="T15" fmla="*/ 2295 h 4635"/>
              <a:gd name="T16" fmla="*/ 1770 w 3750"/>
              <a:gd name="T17" fmla="*/ 2700 h 4635"/>
              <a:gd name="T18" fmla="*/ 1515 w 3750"/>
              <a:gd name="T19" fmla="*/ 3210 h 4635"/>
              <a:gd name="T20" fmla="*/ 1170 w 3750"/>
              <a:gd name="T21" fmla="*/ 3600 h 4635"/>
              <a:gd name="T22" fmla="*/ 735 w 3750"/>
              <a:gd name="T23" fmla="*/ 3915 h 4635"/>
              <a:gd name="T24" fmla="*/ 330 w 3750"/>
              <a:gd name="T25" fmla="*/ 4080 h 4635"/>
              <a:gd name="T26" fmla="*/ 0 w 3750"/>
              <a:gd name="T27" fmla="*/ 4155 h 4635"/>
              <a:gd name="T28" fmla="*/ 345 w 3750"/>
              <a:gd name="T29" fmla="*/ 4365 h 4635"/>
              <a:gd name="T30" fmla="*/ 885 w 3750"/>
              <a:gd name="T31" fmla="*/ 4590 h 4635"/>
              <a:gd name="T32" fmla="*/ 1440 w 3750"/>
              <a:gd name="T33" fmla="*/ 4635 h 4635"/>
              <a:gd name="T34" fmla="*/ 1950 w 3750"/>
              <a:gd name="T35" fmla="*/ 4575 h 4635"/>
              <a:gd name="T36" fmla="*/ 2355 w 3750"/>
              <a:gd name="T37" fmla="*/ 4425 h 4635"/>
              <a:gd name="T38" fmla="*/ 2670 w 3750"/>
              <a:gd name="T39" fmla="*/ 4260 h 4635"/>
              <a:gd name="T40" fmla="*/ 2970 w 3750"/>
              <a:gd name="T41" fmla="*/ 4035 h 4635"/>
              <a:gd name="T42" fmla="*/ 3225 w 3750"/>
              <a:gd name="T43" fmla="*/ 3750 h 4635"/>
              <a:gd name="T44" fmla="*/ 3480 w 3750"/>
              <a:gd name="T45" fmla="*/ 3405 h 4635"/>
              <a:gd name="T46" fmla="*/ 3615 w 3750"/>
              <a:gd name="T47" fmla="*/ 3060 h 4635"/>
              <a:gd name="T48" fmla="*/ 3705 w 3750"/>
              <a:gd name="T49" fmla="*/ 2685 h 4635"/>
              <a:gd name="T50" fmla="*/ 3750 w 3750"/>
              <a:gd name="T51" fmla="*/ 2250 h 4635"/>
              <a:gd name="T52" fmla="*/ 3690 w 3750"/>
              <a:gd name="T53" fmla="*/ 1860 h 4635"/>
              <a:gd name="T54" fmla="*/ 3540 w 3750"/>
              <a:gd name="T55" fmla="*/ 1380 h 4635"/>
              <a:gd name="T56" fmla="*/ 3300 w 3750"/>
              <a:gd name="T57" fmla="*/ 975 h 4635"/>
              <a:gd name="T58" fmla="*/ 3015 w 3750"/>
              <a:gd name="T59" fmla="*/ 630 h 4635"/>
              <a:gd name="T60" fmla="*/ 2655 w 3750"/>
              <a:gd name="T61" fmla="*/ 360 h 4635"/>
              <a:gd name="T62" fmla="*/ 2295 w 3750"/>
              <a:gd name="T63" fmla="*/ 165 h 4635"/>
              <a:gd name="T64" fmla="*/ 1875 w 3750"/>
              <a:gd name="T65" fmla="*/ 60 h 4635"/>
              <a:gd name="T66" fmla="*/ 1470 w 3750"/>
              <a:gd name="T67" fmla="*/ 0 h 4635"/>
              <a:gd name="T68" fmla="*/ 1215 w 3750"/>
              <a:gd name="T69" fmla="*/ 15 h 4635"/>
              <a:gd name="T70" fmla="*/ 990 w 3750"/>
              <a:gd name="T71" fmla="*/ 15 h 4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50" h="4635">
                <a:moveTo>
                  <a:pt x="990" y="15"/>
                </a:moveTo>
                <a:lnTo>
                  <a:pt x="1155" y="135"/>
                </a:lnTo>
                <a:lnTo>
                  <a:pt x="1365" y="345"/>
                </a:lnTo>
                <a:lnTo>
                  <a:pt x="1575" y="645"/>
                </a:lnTo>
                <a:lnTo>
                  <a:pt x="1710" y="915"/>
                </a:lnTo>
                <a:lnTo>
                  <a:pt x="1845" y="1215"/>
                </a:lnTo>
                <a:lnTo>
                  <a:pt x="1920" y="1770"/>
                </a:lnTo>
                <a:lnTo>
                  <a:pt x="1905" y="2295"/>
                </a:lnTo>
                <a:lnTo>
                  <a:pt x="1770" y="2700"/>
                </a:lnTo>
                <a:lnTo>
                  <a:pt x="1515" y="3210"/>
                </a:lnTo>
                <a:lnTo>
                  <a:pt x="1170" y="3600"/>
                </a:lnTo>
                <a:lnTo>
                  <a:pt x="735" y="3915"/>
                </a:lnTo>
                <a:lnTo>
                  <a:pt x="330" y="4080"/>
                </a:lnTo>
                <a:lnTo>
                  <a:pt x="0" y="4155"/>
                </a:lnTo>
                <a:lnTo>
                  <a:pt x="345" y="4365"/>
                </a:lnTo>
                <a:lnTo>
                  <a:pt x="885" y="4590"/>
                </a:lnTo>
                <a:lnTo>
                  <a:pt x="1440" y="4635"/>
                </a:lnTo>
                <a:lnTo>
                  <a:pt x="1950" y="4575"/>
                </a:lnTo>
                <a:lnTo>
                  <a:pt x="2355" y="4425"/>
                </a:lnTo>
                <a:lnTo>
                  <a:pt x="2670" y="4260"/>
                </a:lnTo>
                <a:lnTo>
                  <a:pt x="2970" y="4035"/>
                </a:lnTo>
                <a:lnTo>
                  <a:pt x="3225" y="3750"/>
                </a:lnTo>
                <a:lnTo>
                  <a:pt x="3480" y="3405"/>
                </a:lnTo>
                <a:lnTo>
                  <a:pt x="3615" y="3060"/>
                </a:lnTo>
                <a:lnTo>
                  <a:pt x="3705" y="2685"/>
                </a:lnTo>
                <a:lnTo>
                  <a:pt x="3750" y="2250"/>
                </a:lnTo>
                <a:lnTo>
                  <a:pt x="3690" y="1860"/>
                </a:lnTo>
                <a:lnTo>
                  <a:pt x="3540" y="1380"/>
                </a:lnTo>
                <a:lnTo>
                  <a:pt x="3300" y="975"/>
                </a:lnTo>
                <a:lnTo>
                  <a:pt x="3015" y="630"/>
                </a:lnTo>
                <a:lnTo>
                  <a:pt x="2655" y="360"/>
                </a:lnTo>
                <a:lnTo>
                  <a:pt x="2295" y="165"/>
                </a:lnTo>
                <a:lnTo>
                  <a:pt x="1875" y="60"/>
                </a:lnTo>
                <a:lnTo>
                  <a:pt x="1470" y="0"/>
                </a:lnTo>
                <a:lnTo>
                  <a:pt x="1215" y="15"/>
                </a:lnTo>
                <a:lnTo>
                  <a:pt x="990" y="15"/>
                </a:lnTo>
                <a:close/>
              </a:path>
            </a:pathLst>
          </a:custGeom>
          <a:pattFill prst="pct10">
            <a:fgClr>
              <a:srgbClr val="00000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35" name="Text Box 35"/>
          <p:cNvSpPr txBox="1">
            <a:spLocks noChangeArrowheads="1"/>
          </p:cNvSpPr>
          <p:nvPr/>
        </p:nvSpPr>
        <p:spPr bwMode="auto">
          <a:xfrm>
            <a:off x="4928990" y="3939176"/>
            <a:ext cx="1030353" cy="69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 err="1">
                <a:latin typeface="Times New Roman" pitchFamily="18" charset="0"/>
                <a:ea typeface="Times New Roman"/>
              </a:rPr>
              <a:t>R</a:t>
            </a:r>
            <a:r>
              <a:rPr lang="en-US" altLang="zh-CN" sz="2300" i="1" baseline="-25000" dirty="0" err="1">
                <a:latin typeface="Times New Roman" pitchFamily="18" charset="0"/>
                <a:ea typeface="Times New Roman"/>
              </a:rPr>
              <a:t>noti</a:t>
            </a:r>
            <a:endParaRPr lang="en-US" altLang="zh-CN" sz="2300" i="1" dirty="0">
              <a:latin typeface="Times New Roman" pitchFamily="18" charset="0"/>
              <a:ea typeface="Times New Roman"/>
            </a:endParaRPr>
          </a:p>
        </p:txBody>
      </p:sp>
      <p:sp>
        <p:nvSpPr>
          <p:cNvPr id="153636" name="Text Box 36"/>
          <p:cNvSpPr txBox="1">
            <a:spLocks noChangeArrowheads="1"/>
          </p:cNvSpPr>
          <p:nvPr/>
        </p:nvSpPr>
        <p:spPr bwMode="auto">
          <a:xfrm>
            <a:off x="3475355" y="4533900"/>
            <a:ext cx="638634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1</a:t>
            </a:r>
          </a:p>
        </p:txBody>
      </p:sp>
      <p:sp>
        <p:nvSpPr>
          <p:cNvPr id="153638" name="Text Box 38"/>
          <p:cNvSpPr txBox="1">
            <a:spLocks noChangeArrowheads="1"/>
          </p:cNvSpPr>
          <p:nvPr/>
        </p:nvSpPr>
        <p:spPr bwMode="auto">
          <a:xfrm>
            <a:off x="4229092" y="3676797"/>
            <a:ext cx="716606" cy="61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3</a:t>
            </a:r>
          </a:p>
        </p:txBody>
      </p:sp>
      <p:sp>
        <p:nvSpPr>
          <p:cNvPr id="153639" name="Text Box 39"/>
          <p:cNvSpPr txBox="1">
            <a:spLocks noChangeArrowheads="1"/>
          </p:cNvSpPr>
          <p:nvPr/>
        </p:nvSpPr>
        <p:spPr bwMode="auto">
          <a:xfrm>
            <a:off x="4812030" y="4687829"/>
            <a:ext cx="796436" cy="73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3400" i="1" dirty="0">
                <a:latin typeface="Times New Roman" pitchFamily="18" charset="0"/>
                <a:ea typeface="Times New Roman"/>
              </a:rPr>
              <a:t> </a:t>
            </a:r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2</a:t>
            </a:r>
          </a:p>
        </p:txBody>
      </p:sp>
      <p:sp>
        <p:nvSpPr>
          <p:cNvPr id="153640" name="Oval 40"/>
          <p:cNvSpPr>
            <a:spLocks noChangeArrowheads="1"/>
          </p:cNvSpPr>
          <p:nvPr/>
        </p:nvSpPr>
        <p:spPr bwMode="auto">
          <a:xfrm>
            <a:off x="4457441" y="3701286"/>
            <a:ext cx="124384" cy="110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41" name="Oval 41"/>
          <p:cNvSpPr>
            <a:spLocks noChangeArrowheads="1"/>
          </p:cNvSpPr>
          <p:nvPr/>
        </p:nvSpPr>
        <p:spPr bwMode="auto">
          <a:xfrm>
            <a:off x="5079365" y="4869745"/>
            <a:ext cx="126242" cy="11194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43" name="Line 43"/>
          <p:cNvSpPr>
            <a:spLocks noChangeShapeType="1"/>
          </p:cNvSpPr>
          <p:nvPr/>
        </p:nvSpPr>
        <p:spPr bwMode="auto">
          <a:xfrm flipV="1">
            <a:off x="3596028" y="3800990"/>
            <a:ext cx="1865775" cy="8256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45" name="Text Box 45"/>
          <p:cNvSpPr txBox="1">
            <a:spLocks noChangeArrowheads="1"/>
          </p:cNvSpPr>
          <p:nvPr/>
        </p:nvSpPr>
        <p:spPr bwMode="auto">
          <a:xfrm>
            <a:off x="4099137" y="4698324"/>
            <a:ext cx="718463" cy="56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4</a:t>
            </a:r>
          </a:p>
        </p:txBody>
      </p:sp>
      <p:sp>
        <p:nvSpPr>
          <p:cNvPr id="153646" name="Oval 46"/>
          <p:cNvSpPr>
            <a:spLocks noChangeArrowheads="1"/>
          </p:cNvSpPr>
          <p:nvPr/>
        </p:nvSpPr>
        <p:spPr bwMode="auto">
          <a:xfrm>
            <a:off x="4154832" y="4680832"/>
            <a:ext cx="124386" cy="11369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47" name="Oval 47"/>
          <p:cNvSpPr>
            <a:spLocks noChangeArrowheads="1"/>
          </p:cNvSpPr>
          <p:nvPr/>
        </p:nvSpPr>
        <p:spPr bwMode="auto">
          <a:xfrm>
            <a:off x="1604010" y="2728737"/>
            <a:ext cx="4041586" cy="3634816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48" name="Text Box 48"/>
          <p:cNvSpPr txBox="1">
            <a:spLocks noChangeArrowheads="1"/>
          </p:cNvSpPr>
          <p:nvPr/>
        </p:nvSpPr>
        <p:spPr bwMode="auto">
          <a:xfrm>
            <a:off x="5914787" y="3862211"/>
            <a:ext cx="560661" cy="43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7</a:t>
            </a:r>
          </a:p>
        </p:txBody>
      </p:sp>
      <p:sp>
        <p:nvSpPr>
          <p:cNvPr id="153649" name="Oval 49"/>
          <p:cNvSpPr>
            <a:spLocks noChangeArrowheads="1"/>
          </p:cNvSpPr>
          <p:nvPr/>
        </p:nvSpPr>
        <p:spPr bwMode="auto">
          <a:xfrm>
            <a:off x="5834958" y="3911189"/>
            <a:ext cx="124384" cy="11194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50" name="Oval 50"/>
          <p:cNvSpPr>
            <a:spLocks noChangeArrowheads="1"/>
          </p:cNvSpPr>
          <p:nvPr/>
        </p:nvSpPr>
        <p:spPr bwMode="auto">
          <a:xfrm>
            <a:off x="3208020" y="3082073"/>
            <a:ext cx="4041586" cy="3634816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51" name="Text Box 51"/>
          <p:cNvSpPr txBox="1">
            <a:spLocks noChangeArrowheads="1"/>
          </p:cNvSpPr>
          <p:nvPr/>
        </p:nvSpPr>
        <p:spPr bwMode="auto">
          <a:xfrm>
            <a:off x="6768774" y="5037667"/>
            <a:ext cx="625639" cy="56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baseline="-25000" dirty="0">
                <a:latin typeface="Times New Roman" pitchFamily="18" charset="0"/>
                <a:ea typeface="Times New Roman"/>
              </a:rPr>
              <a:t>6</a:t>
            </a:r>
          </a:p>
        </p:txBody>
      </p:sp>
      <p:sp>
        <p:nvSpPr>
          <p:cNvPr id="153652" name="Oval 52"/>
          <p:cNvSpPr>
            <a:spLocks noChangeArrowheads="1"/>
          </p:cNvSpPr>
          <p:nvPr/>
        </p:nvSpPr>
        <p:spPr bwMode="auto">
          <a:xfrm>
            <a:off x="6830039" y="5011429"/>
            <a:ext cx="124384" cy="11194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53" name="Oval 53"/>
          <p:cNvSpPr>
            <a:spLocks noChangeArrowheads="1"/>
          </p:cNvSpPr>
          <p:nvPr/>
        </p:nvSpPr>
        <p:spPr bwMode="auto">
          <a:xfrm>
            <a:off x="2469136" y="1931106"/>
            <a:ext cx="4041586" cy="3634816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54" name="Line 54"/>
          <p:cNvSpPr>
            <a:spLocks noChangeShapeType="1"/>
          </p:cNvSpPr>
          <p:nvPr/>
        </p:nvSpPr>
        <p:spPr bwMode="auto">
          <a:xfrm flipV="1">
            <a:off x="4566974" y="2977122"/>
            <a:ext cx="1765525" cy="7731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55" name="Oval 55"/>
          <p:cNvSpPr>
            <a:spLocks noChangeArrowheads="1"/>
          </p:cNvSpPr>
          <p:nvPr/>
        </p:nvSpPr>
        <p:spPr bwMode="auto">
          <a:xfrm>
            <a:off x="6581269" y="2770717"/>
            <a:ext cx="124384" cy="11194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57" name="Text Box 57"/>
          <p:cNvSpPr txBox="1">
            <a:spLocks noChangeArrowheads="1"/>
          </p:cNvSpPr>
          <p:nvPr/>
        </p:nvSpPr>
        <p:spPr bwMode="auto">
          <a:xfrm>
            <a:off x="5614035" y="5315789"/>
            <a:ext cx="625639" cy="5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5</a:t>
            </a:r>
          </a:p>
        </p:txBody>
      </p:sp>
      <p:sp>
        <p:nvSpPr>
          <p:cNvPr id="153658" name="Oval 58"/>
          <p:cNvSpPr>
            <a:spLocks noChangeArrowheads="1"/>
          </p:cNvSpPr>
          <p:nvPr/>
        </p:nvSpPr>
        <p:spPr bwMode="auto">
          <a:xfrm>
            <a:off x="5586188" y="5342026"/>
            <a:ext cx="124384" cy="110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59" name="Text Box 59"/>
          <p:cNvSpPr txBox="1">
            <a:spLocks noChangeArrowheads="1"/>
          </p:cNvSpPr>
          <p:nvPr/>
        </p:nvSpPr>
        <p:spPr bwMode="auto">
          <a:xfrm>
            <a:off x="5435812" y="2686756"/>
            <a:ext cx="1030354" cy="69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 err="1">
                <a:latin typeface="Times New Roman" pitchFamily="18" charset="0"/>
                <a:ea typeface="Times New Roman"/>
              </a:rPr>
              <a:t>R</a:t>
            </a:r>
            <a:r>
              <a:rPr lang="en-US" altLang="zh-CN" sz="2300" i="1" baseline="-25000" dirty="0" err="1">
                <a:latin typeface="Times New Roman" pitchFamily="18" charset="0"/>
                <a:ea typeface="Times New Roman"/>
              </a:rPr>
              <a:t>noti</a:t>
            </a:r>
            <a:endParaRPr lang="en-US" altLang="zh-CN" sz="2300" i="1" dirty="0">
              <a:latin typeface="Times New Roman" pitchFamily="18" charset="0"/>
              <a:ea typeface="Times New Roman"/>
            </a:endParaRPr>
          </a:p>
        </p:txBody>
      </p:sp>
      <p:sp>
        <p:nvSpPr>
          <p:cNvPr id="153660" name="Text Box 60"/>
          <p:cNvSpPr txBox="1">
            <a:spLocks noChangeArrowheads="1"/>
          </p:cNvSpPr>
          <p:nvPr/>
        </p:nvSpPr>
        <p:spPr bwMode="auto">
          <a:xfrm>
            <a:off x="6416041" y="4282017"/>
            <a:ext cx="1030354" cy="69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dirty="0" err="1">
                <a:latin typeface="Times New Roman" pitchFamily="18" charset="0"/>
                <a:ea typeface="Times New Roman"/>
              </a:rPr>
              <a:t>R</a:t>
            </a:r>
            <a:r>
              <a:rPr lang="en-US" altLang="zh-CN" sz="2300" baseline="-25000" dirty="0" err="1">
                <a:latin typeface="Times New Roman" pitchFamily="18" charset="0"/>
                <a:ea typeface="Times New Roman"/>
              </a:rPr>
              <a:t>noti</a:t>
            </a:r>
            <a:endParaRPr lang="en-US" altLang="zh-CN" sz="2300" dirty="0">
              <a:latin typeface="Times New Roman" pitchFamily="18" charset="0"/>
              <a:ea typeface="Times New Roman"/>
            </a:endParaRPr>
          </a:p>
        </p:txBody>
      </p:sp>
      <p:sp>
        <p:nvSpPr>
          <p:cNvPr id="153661" name="Oval 61"/>
          <p:cNvSpPr>
            <a:spLocks noChangeArrowheads="1"/>
          </p:cNvSpPr>
          <p:nvPr/>
        </p:nvSpPr>
        <p:spPr bwMode="auto">
          <a:xfrm>
            <a:off x="4455584" y="3694289"/>
            <a:ext cx="124386" cy="110200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64" name="Oval 64"/>
          <p:cNvSpPr>
            <a:spLocks noChangeArrowheads="1"/>
          </p:cNvSpPr>
          <p:nvPr/>
        </p:nvSpPr>
        <p:spPr bwMode="auto">
          <a:xfrm>
            <a:off x="4152976" y="4673835"/>
            <a:ext cx="124384" cy="11369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65" name="Oval 65"/>
          <p:cNvSpPr>
            <a:spLocks noChangeArrowheads="1"/>
          </p:cNvSpPr>
          <p:nvPr/>
        </p:nvSpPr>
        <p:spPr bwMode="auto">
          <a:xfrm>
            <a:off x="5833102" y="3904192"/>
            <a:ext cx="124386" cy="11194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66" name="Oval 66"/>
          <p:cNvSpPr>
            <a:spLocks noChangeArrowheads="1"/>
          </p:cNvSpPr>
          <p:nvPr/>
        </p:nvSpPr>
        <p:spPr bwMode="auto">
          <a:xfrm>
            <a:off x="6828182" y="5004433"/>
            <a:ext cx="124386" cy="11194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67" name="Oval 67"/>
          <p:cNvSpPr>
            <a:spLocks noChangeArrowheads="1"/>
          </p:cNvSpPr>
          <p:nvPr/>
        </p:nvSpPr>
        <p:spPr bwMode="auto">
          <a:xfrm>
            <a:off x="6594264" y="2770717"/>
            <a:ext cx="124386" cy="11194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68" name="Oval 68"/>
          <p:cNvSpPr>
            <a:spLocks noChangeArrowheads="1"/>
          </p:cNvSpPr>
          <p:nvPr/>
        </p:nvSpPr>
        <p:spPr bwMode="auto">
          <a:xfrm>
            <a:off x="5584332" y="5335029"/>
            <a:ext cx="124386" cy="110200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3672" name="Oval 72"/>
          <p:cNvSpPr>
            <a:spLocks noChangeArrowheads="1"/>
          </p:cNvSpPr>
          <p:nvPr/>
        </p:nvSpPr>
        <p:spPr bwMode="auto">
          <a:xfrm>
            <a:off x="3475355" y="4617861"/>
            <a:ext cx="124386" cy="11369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grpSp>
        <p:nvGrpSpPr>
          <p:cNvPr id="153673" name="Group 73"/>
          <p:cNvGrpSpPr>
            <a:grpSpLocks/>
          </p:cNvGrpSpPr>
          <p:nvPr/>
        </p:nvGrpSpPr>
        <p:grpSpPr bwMode="auto">
          <a:xfrm>
            <a:off x="3386243" y="4617861"/>
            <a:ext cx="267335" cy="167922"/>
            <a:chOff x="4656" y="3360"/>
            <a:chExt cx="96" cy="96"/>
          </a:xfrm>
        </p:grpSpPr>
        <p:sp>
          <p:nvSpPr>
            <p:cNvPr id="153674" name="Line 74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 dirty="0">
                <a:latin typeface="Times New Roman"/>
              </a:endParaRPr>
            </a:p>
          </p:txBody>
        </p:sp>
        <p:sp>
          <p:nvSpPr>
            <p:cNvPr id="153675" name="Line 75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 dirty="0">
                <a:latin typeface="Times New Roman"/>
              </a:endParaRPr>
            </a:p>
          </p:txBody>
        </p:sp>
      </p:grpSp>
      <p:sp>
        <p:nvSpPr>
          <p:cNvPr id="153677" name="Oval 77"/>
          <p:cNvSpPr>
            <a:spLocks noChangeArrowheads="1"/>
          </p:cNvSpPr>
          <p:nvPr/>
        </p:nvSpPr>
        <p:spPr bwMode="auto">
          <a:xfrm>
            <a:off x="5079365" y="4869745"/>
            <a:ext cx="126242" cy="11194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21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C 0.03611 -0.00741 0.07222 -0.01435 0.0882 -0.016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3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5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2000"/>
                                        <p:tgtEl>
                                          <p:spTgt spid="153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2000"/>
                                        <p:tgtEl>
                                          <p:spTgt spid="153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2000"/>
                                        <p:tgtEl>
                                          <p:spTgt spid="153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2000"/>
                                        <p:tgtEl>
                                          <p:spTgt spid="153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2000"/>
                                        <p:tgtEl>
                                          <p:spTgt spid="153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2000"/>
                                        <p:tgtEl>
                                          <p:spTgt spid="153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2000"/>
                                        <p:tgtEl>
                                          <p:spTgt spid="153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1" grpId="0" animBg="1"/>
      <p:bldP spid="153664" grpId="0" animBg="1"/>
      <p:bldP spid="153665" grpId="0" animBg="1"/>
      <p:bldP spid="153666" grpId="0" animBg="1"/>
      <p:bldP spid="153668" grpId="0" animBg="1"/>
      <p:bldP spid="153672" grpId="0" animBg="1"/>
      <p:bldP spid="1536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1028"/>
          <p:cNvSpPr>
            <a:spLocks noGrp="1" noChangeArrowheads="1"/>
          </p:cNvSpPr>
          <p:nvPr>
            <p:ph type="title"/>
          </p:nvPr>
        </p:nvSpPr>
        <p:spPr>
          <a:xfrm>
            <a:off x="891117" y="728785"/>
            <a:ext cx="9137659" cy="553998"/>
          </a:xfrm>
          <a:blipFill>
            <a:blip r:embed="rId3"/>
            <a:tile tx="0" ty="0" sx="100000" sy="100000" flip="none" algn="tl"/>
          </a:blipFill>
          <a:ln/>
        </p:spPr>
        <p:txBody>
          <a:bodyPr anchor="ctr">
            <a:normAutofit fontScale="90000"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OUR DEFENSE APPROACH</a:t>
            </a:r>
          </a:p>
        </p:txBody>
      </p:sp>
      <p:sp>
        <p:nvSpPr>
          <p:cNvPr id="138245" name="Rectangle 1029"/>
          <p:cNvSpPr>
            <a:spLocks noGrp="1" noChangeArrowheads="1"/>
          </p:cNvSpPr>
          <p:nvPr>
            <p:ph idx="1"/>
          </p:nvPr>
        </p:nvSpPr>
        <p:spPr>
          <a:xfrm>
            <a:off x="1538617" y="1916683"/>
            <a:ext cx="7616165" cy="4695131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dirty="0">
                <a:ea typeface="Times New Roman"/>
              </a:rPr>
              <a:t>Adopting Sacrificial Nodes (sensors) to improve monitoring of the attacker and to increase the protection areas</a:t>
            </a:r>
          </a:p>
          <a:p>
            <a:pPr lvl="1">
              <a:lnSpc>
                <a:spcPct val="90000"/>
              </a:lnSpc>
            </a:pPr>
            <a:r>
              <a:rPr lang="en-US" altLang="zh-CN" sz="2700" dirty="0">
                <a:latin typeface="Times New Roman"/>
                <a:ea typeface="Times New Roman"/>
              </a:rPr>
              <a:t>A sacrificial node is a sensor that keeps active in proximity of the attacker in order to protect other sensors at the risk of itself being detected and destroyed</a:t>
            </a:r>
          </a:p>
          <a:p>
            <a:pPr lvl="1">
              <a:lnSpc>
                <a:spcPct val="90000"/>
              </a:lnSpc>
            </a:pPr>
            <a:r>
              <a:rPr lang="en-US" altLang="zh-CN" sz="2700" dirty="0">
                <a:latin typeface="Times New Roman"/>
                <a:ea typeface="Times New Roman"/>
              </a:rPr>
              <a:t>Attack Notifications from victim sensors</a:t>
            </a:r>
          </a:p>
          <a:p>
            <a:pPr lvl="1">
              <a:lnSpc>
                <a:spcPct val="90000"/>
              </a:lnSpc>
            </a:pPr>
            <a:r>
              <a:rPr lang="en-US" altLang="zh-CN" sz="2700" dirty="0">
                <a:latin typeface="Times New Roman"/>
                <a:ea typeface="Times New Roman"/>
              </a:rPr>
              <a:t>States Switching of receiver sensors of Attack Notifications to reduce the number of detected sensors</a:t>
            </a:r>
          </a:p>
          <a:p>
            <a:pPr lvl="1">
              <a:lnSpc>
                <a:spcPct val="90000"/>
              </a:lnSpc>
            </a:pPr>
            <a:endParaRPr lang="zh-CN" altLang="en-US" sz="2700" dirty="0">
              <a:latin typeface="Times New Roman"/>
              <a:ea typeface="Times New Roman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5701EF30-828E-4B4C-AE25-215C754DBDE8}" type="slidenum">
              <a:rPr lang="en-US" altLang="en-US">
                <a:latin typeface="Times New Roman"/>
              </a:rPr>
              <a:pPr/>
              <a:t>24</a:t>
            </a:fld>
            <a:endParaRPr lang="en-US" alt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991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02006" y="335845"/>
            <a:ext cx="9226770" cy="553998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DEFENSE PROTOCOL</a:t>
            </a:r>
          </a:p>
        </p:txBody>
      </p:sp>
      <p:sp>
        <p:nvSpPr>
          <p:cNvPr id="5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EB481B-5A76-4EAD-A5E9-5B071F00C976}" type="slidenum">
              <a:rPr lang="en-US" altLang="en-US"/>
              <a:pPr/>
              <a:t>25</a:t>
            </a:fld>
            <a:endParaRPr lang="en-US" altLang="en-US"/>
          </a:p>
        </p:txBody>
      </p:sp>
      <p:grpSp>
        <p:nvGrpSpPr>
          <p:cNvPr id="188419" name="Group 3"/>
          <p:cNvGrpSpPr>
            <a:grpSpLocks/>
          </p:cNvGrpSpPr>
          <p:nvPr/>
        </p:nvGrpSpPr>
        <p:grpSpPr bwMode="auto">
          <a:xfrm>
            <a:off x="1125035" y="1705461"/>
            <a:ext cx="8677249" cy="5179350"/>
            <a:chOff x="30" y="-33"/>
            <a:chExt cx="4674" cy="2961"/>
          </a:xfrm>
        </p:grpSpPr>
        <p:sp>
          <p:nvSpPr>
            <p:cNvPr id="188420" name="Text Box 4"/>
            <p:cNvSpPr txBox="1">
              <a:spLocks noChangeArrowheads="1"/>
            </p:cNvSpPr>
            <p:nvPr/>
          </p:nvSpPr>
          <p:spPr bwMode="auto">
            <a:xfrm>
              <a:off x="3075" y="155"/>
              <a:ext cx="1629" cy="2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1: receive AN,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    not be sacrificial node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2: receive AN, 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    be sacrificial node</a:t>
              </a:r>
              <a:endParaRPr lang="en-US" altLang="en-US" baseline="-25000">
                <a:latin typeface="Times New Roman" pitchFamily="18" charset="0"/>
              </a:endParaRP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3: not receive AN,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    receive SN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4: T</a:t>
              </a:r>
              <a:r>
                <a:rPr lang="en-US" altLang="en-US" baseline="-25000">
                  <a:latin typeface="Times New Roman" pitchFamily="18" charset="0"/>
                </a:rPr>
                <a:t>1</a:t>
              </a:r>
              <a:r>
                <a:rPr lang="en-US" altLang="en-US">
                  <a:latin typeface="Times New Roman" pitchFamily="18" charset="0"/>
                </a:rPr>
                <a:t> expires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5: T</a:t>
              </a:r>
              <a:r>
                <a:rPr lang="en-US" altLang="en-US" baseline="-25000">
                  <a:latin typeface="Times New Roman" pitchFamily="18" charset="0"/>
                </a:rPr>
                <a:t>2</a:t>
              </a:r>
              <a:r>
                <a:rPr lang="en-US" altLang="en-US">
                  <a:latin typeface="Times New Roman" pitchFamily="18" charset="0"/>
                </a:rPr>
                <a:t> or T</a:t>
              </a:r>
              <a:r>
                <a:rPr lang="en-US" altLang="en-US" baseline="-25000">
                  <a:latin typeface="Times New Roman" pitchFamily="18" charset="0"/>
                </a:rPr>
                <a:t>3</a:t>
              </a:r>
              <a:r>
                <a:rPr lang="en-US" altLang="en-US">
                  <a:latin typeface="Times New Roman" pitchFamily="18" charset="0"/>
                </a:rPr>
                <a:t> expires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6: destroyed by attacker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    </a:t>
              </a:r>
            </a:p>
          </p:txBody>
        </p:sp>
        <p:sp>
          <p:nvSpPr>
            <p:cNvPr id="188421" name="Oval 5"/>
            <p:cNvSpPr>
              <a:spLocks noChangeArrowheads="1"/>
            </p:cNvSpPr>
            <p:nvPr/>
          </p:nvSpPr>
          <p:spPr bwMode="auto">
            <a:xfrm>
              <a:off x="103" y="195"/>
              <a:ext cx="970" cy="578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22" name="Text Box 6"/>
            <p:cNvSpPr txBox="1">
              <a:spLocks noChangeArrowheads="1"/>
            </p:cNvSpPr>
            <p:nvPr/>
          </p:nvSpPr>
          <p:spPr bwMode="auto">
            <a:xfrm>
              <a:off x="96" y="192"/>
              <a:ext cx="1195" cy="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      Sending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(nonsacrificial </a:t>
              </a:r>
            </a:p>
            <a:p>
              <a:pPr eaLnBrk="1" hangingPunct="1"/>
              <a:r>
                <a:rPr lang="en-US" altLang="en-US">
                  <a:latin typeface="Times New Roman" pitchFamily="18" charset="0"/>
                </a:rPr>
                <a:t>        node)</a:t>
              </a:r>
            </a:p>
          </p:txBody>
        </p:sp>
        <p:sp>
          <p:nvSpPr>
            <p:cNvPr id="188423" name="Oval 7"/>
            <p:cNvSpPr>
              <a:spLocks noChangeArrowheads="1"/>
            </p:cNvSpPr>
            <p:nvPr/>
          </p:nvSpPr>
          <p:spPr bwMode="auto">
            <a:xfrm>
              <a:off x="1909" y="188"/>
              <a:ext cx="971" cy="5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24" name="Text Box 8"/>
            <p:cNvSpPr txBox="1">
              <a:spLocks noChangeArrowheads="1"/>
            </p:cNvSpPr>
            <p:nvPr/>
          </p:nvSpPr>
          <p:spPr bwMode="auto">
            <a:xfrm>
              <a:off x="2142" y="356"/>
              <a:ext cx="793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Sensing</a:t>
              </a:r>
            </a:p>
          </p:txBody>
        </p:sp>
        <p:sp>
          <p:nvSpPr>
            <p:cNvPr id="188425" name="Oval 9"/>
            <p:cNvSpPr>
              <a:spLocks noChangeArrowheads="1"/>
            </p:cNvSpPr>
            <p:nvPr/>
          </p:nvSpPr>
          <p:spPr bwMode="auto">
            <a:xfrm>
              <a:off x="103" y="1830"/>
              <a:ext cx="970" cy="5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26" name="Text Box 10"/>
            <p:cNvSpPr txBox="1">
              <a:spLocks noChangeArrowheads="1"/>
            </p:cNvSpPr>
            <p:nvPr/>
          </p:nvSpPr>
          <p:spPr bwMode="auto">
            <a:xfrm>
              <a:off x="48" y="1807"/>
              <a:ext cx="1074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 dirty="0">
                  <a:latin typeface="Times New Roman" pitchFamily="18" charset="0"/>
                </a:rPr>
                <a:t>       Sending</a:t>
              </a:r>
            </a:p>
            <a:p>
              <a:pPr algn="ctr" eaLnBrk="1" hangingPunct="1"/>
              <a:r>
                <a:rPr lang="en-US" altLang="en-US" dirty="0">
                  <a:latin typeface="Times New Roman" pitchFamily="18" charset="0"/>
                </a:rPr>
                <a:t>(sacrificial    node)</a:t>
              </a:r>
            </a:p>
          </p:txBody>
        </p:sp>
        <p:sp>
          <p:nvSpPr>
            <p:cNvPr id="188427" name="Oval 11"/>
            <p:cNvSpPr>
              <a:spLocks noChangeArrowheads="1"/>
            </p:cNvSpPr>
            <p:nvPr/>
          </p:nvSpPr>
          <p:spPr bwMode="auto">
            <a:xfrm>
              <a:off x="1006" y="1006"/>
              <a:ext cx="970" cy="5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28" name="Text Box 12"/>
            <p:cNvSpPr txBox="1">
              <a:spLocks noChangeArrowheads="1"/>
            </p:cNvSpPr>
            <p:nvPr/>
          </p:nvSpPr>
          <p:spPr bwMode="auto">
            <a:xfrm>
              <a:off x="1159" y="1152"/>
              <a:ext cx="953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Destroyed</a:t>
              </a:r>
            </a:p>
          </p:txBody>
        </p:sp>
        <p:sp>
          <p:nvSpPr>
            <p:cNvPr id="188429" name="Oval 13"/>
            <p:cNvSpPr>
              <a:spLocks noChangeArrowheads="1"/>
            </p:cNvSpPr>
            <p:nvPr/>
          </p:nvSpPr>
          <p:spPr bwMode="auto">
            <a:xfrm>
              <a:off x="1848" y="1830"/>
              <a:ext cx="970" cy="5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30" name="Text Box 14"/>
            <p:cNvSpPr txBox="1">
              <a:spLocks noChangeArrowheads="1"/>
            </p:cNvSpPr>
            <p:nvPr/>
          </p:nvSpPr>
          <p:spPr bwMode="auto">
            <a:xfrm>
              <a:off x="2065" y="1994"/>
              <a:ext cx="791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Sleeping</a:t>
              </a:r>
            </a:p>
          </p:txBody>
        </p:sp>
        <p:sp>
          <p:nvSpPr>
            <p:cNvPr id="188431" name="Line 15"/>
            <p:cNvSpPr>
              <a:spLocks noChangeShapeType="1"/>
            </p:cNvSpPr>
            <p:nvPr/>
          </p:nvSpPr>
          <p:spPr bwMode="auto">
            <a:xfrm>
              <a:off x="1012" y="338"/>
              <a:ext cx="95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32" name="Line 16"/>
            <p:cNvSpPr>
              <a:spLocks noChangeShapeType="1"/>
            </p:cNvSpPr>
            <p:nvPr/>
          </p:nvSpPr>
          <p:spPr bwMode="auto">
            <a:xfrm>
              <a:off x="1012" y="630"/>
              <a:ext cx="95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33" name="Line 17"/>
            <p:cNvSpPr>
              <a:spLocks noChangeShapeType="1"/>
            </p:cNvSpPr>
            <p:nvPr/>
          </p:nvSpPr>
          <p:spPr bwMode="auto">
            <a:xfrm>
              <a:off x="2528" y="756"/>
              <a:ext cx="0" cy="10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34" name="Line 18"/>
            <p:cNvSpPr>
              <a:spLocks noChangeShapeType="1"/>
            </p:cNvSpPr>
            <p:nvPr/>
          </p:nvSpPr>
          <p:spPr bwMode="auto">
            <a:xfrm>
              <a:off x="2194" y="750"/>
              <a:ext cx="0" cy="10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35" name="Line 19"/>
            <p:cNvSpPr>
              <a:spLocks noChangeShapeType="1"/>
            </p:cNvSpPr>
            <p:nvPr/>
          </p:nvSpPr>
          <p:spPr bwMode="auto">
            <a:xfrm>
              <a:off x="666" y="773"/>
              <a:ext cx="0" cy="105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36" name="Line 20"/>
            <p:cNvSpPr>
              <a:spLocks noChangeShapeType="1"/>
            </p:cNvSpPr>
            <p:nvPr/>
          </p:nvSpPr>
          <p:spPr bwMode="auto">
            <a:xfrm flipH="1">
              <a:off x="872" y="1507"/>
              <a:ext cx="273" cy="38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37" name="Line 21"/>
            <p:cNvSpPr>
              <a:spLocks noChangeShapeType="1"/>
            </p:cNvSpPr>
            <p:nvPr/>
          </p:nvSpPr>
          <p:spPr bwMode="auto">
            <a:xfrm flipH="1" flipV="1">
              <a:off x="872" y="720"/>
              <a:ext cx="273" cy="3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38" name="Line 22"/>
            <p:cNvSpPr>
              <a:spLocks noChangeShapeType="1"/>
            </p:cNvSpPr>
            <p:nvPr/>
          </p:nvSpPr>
          <p:spPr bwMode="auto">
            <a:xfrm>
              <a:off x="1776" y="1532"/>
              <a:ext cx="239" cy="35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39" name="Line 23"/>
            <p:cNvSpPr>
              <a:spLocks noChangeShapeType="1"/>
            </p:cNvSpPr>
            <p:nvPr/>
          </p:nvSpPr>
          <p:spPr bwMode="auto">
            <a:xfrm flipV="1">
              <a:off x="1753" y="689"/>
              <a:ext cx="296" cy="37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cxnSp>
          <p:nvCxnSpPr>
            <p:cNvPr id="188440" name="AutoShape 24"/>
            <p:cNvCxnSpPr>
              <a:cxnSpLocks noChangeShapeType="1"/>
              <a:stCxn id="188425" idx="0"/>
            </p:cNvCxnSpPr>
            <p:nvPr/>
          </p:nvCxnSpPr>
          <p:spPr bwMode="auto">
            <a:xfrm rot="16200000" flipH="1" flipV="1">
              <a:off x="346" y="1704"/>
              <a:ext cx="116" cy="368"/>
            </a:xfrm>
            <a:prstGeom prst="curvedConnector4">
              <a:avLst>
                <a:gd name="adj1" fmla="val -159250"/>
                <a:gd name="adj2" fmla="val 110704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441" name="AutoShape 25"/>
            <p:cNvCxnSpPr>
              <a:cxnSpLocks noChangeShapeType="1"/>
              <a:endCxn id="188444" idx="0"/>
            </p:cNvCxnSpPr>
            <p:nvPr/>
          </p:nvCxnSpPr>
          <p:spPr bwMode="auto">
            <a:xfrm>
              <a:off x="1948" y="2465"/>
              <a:ext cx="926" cy="1"/>
            </a:xfrm>
            <a:prstGeom prst="curvedConnector2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442" name="AutoShape 26"/>
            <p:cNvCxnSpPr>
              <a:cxnSpLocks noChangeShapeType="1"/>
            </p:cNvCxnSpPr>
            <p:nvPr/>
          </p:nvCxnSpPr>
          <p:spPr bwMode="auto">
            <a:xfrm flipV="1">
              <a:off x="635" y="2647"/>
              <a:ext cx="2362" cy="2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443" name="AutoShape 27"/>
            <p:cNvCxnSpPr>
              <a:cxnSpLocks noChangeShapeType="1"/>
            </p:cNvCxnSpPr>
            <p:nvPr/>
          </p:nvCxnSpPr>
          <p:spPr bwMode="auto">
            <a:xfrm rot="16200000">
              <a:off x="2072" y="1728"/>
              <a:ext cx="1850" cy="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8444" name="Line 28"/>
            <p:cNvSpPr>
              <a:spLocks noChangeShapeType="1"/>
            </p:cNvSpPr>
            <p:nvPr/>
          </p:nvSpPr>
          <p:spPr bwMode="auto">
            <a:xfrm flipV="1">
              <a:off x="2874" y="893"/>
              <a:ext cx="0" cy="156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45" name="Line 29"/>
            <p:cNvSpPr>
              <a:spLocks noChangeShapeType="1"/>
            </p:cNvSpPr>
            <p:nvPr/>
          </p:nvSpPr>
          <p:spPr bwMode="auto">
            <a:xfrm flipH="1">
              <a:off x="973" y="2463"/>
              <a:ext cx="9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46" name="Line 30"/>
            <p:cNvSpPr>
              <a:spLocks noChangeShapeType="1"/>
            </p:cNvSpPr>
            <p:nvPr/>
          </p:nvSpPr>
          <p:spPr bwMode="auto">
            <a:xfrm flipH="1" flipV="1">
              <a:off x="872" y="2355"/>
              <a:ext cx="101" cy="1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47" name="Line 31"/>
            <p:cNvSpPr>
              <a:spLocks noChangeShapeType="1"/>
            </p:cNvSpPr>
            <p:nvPr/>
          </p:nvSpPr>
          <p:spPr bwMode="auto">
            <a:xfrm flipH="1" flipV="1">
              <a:off x="2763" y="672"/>
              <a:ext cx="111" cy="2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48" name="Line 32"/>
            <p:cNvSpPr>
              <a:spLocks noChangeShapeType="1"/>
            </p:cNvSpPr>
            <p:nvPr/>
          </p:nvSpPr>
          <p:spPr bwMode="auto">
            <a:xfrm flipH="1" flipV="1">
              <a:off x="2874" y="540"/>
              <a:ext cx="123" cy="2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49" name="Line 33"/>
            <p:cNvSpPr>
              <a:spLocks noChangeShapeType="1"/>
            </p:cNvSpPr>
            <p:nvPr/>
          </p:nvSpPr>
          <p:spPr bwMode="auto">
            <a:xfrm flipH="1" flipV="1">
              <a:off x="582" y="2415"/>
              <a:ext cx="56" cy="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50" name="Text Box 34"/>
            <p:cNvSpPr txBox="1">
              <a:spLocks noChangeArrowheads="1"/>
            </p:cNvSpPr>
            <p:nvPr/>
          </p:nvSpPr>
          <p:spPr bwMode="auto">
            <a:xfrm>
              <a:off x="36" y="839"/>
              <a:ext cx="18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88451" name="Text Box 35"/>
            <p:cNvSpPr txBox="1">
              <a:spLocks noChangeArrowheads="1"/>
            </p:cNvSpPr>
            <p:nvPr/>
          </p:nvSpPr>
          <p:spPr bwMode="auto">
            <a:xfrm>
              <a:off x="1369" y="1860"/>
              <a:ext cx="18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88452" name="Text Box 36"/>
            <p:cNvSpPr txBox="1">
              <a:spLocks noChangeArrowheads="1"/>
            </p:cNvSpPr>
            <p:nvPr/>
          </p:nvSpPr>
          <p:spPr bwMode="auto">
            <a:xfrm>
              <a:off x="2528" y="1162"/>
              <a:ext cx="19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88453" name="Text Box 37"/>
            <p:cNvSpPr txBox="1">
              <a:spLocks noChangeArrowheads="1"/>
            </p:cNvSpPr>
            <p:nvPr/>
          </p:nvSpPr>
          <p:spPr bwMode="auto">
            <a:xfrm>
              <a:off x="1369" y="386"/>
              <a:ext cx="18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88454" name="Text Box 38"/>
            <p:cNvSpPr txBox="1">
              <a:spLocks noChangeArrowheads="1"/>
            </p:cNvSpPr>
            <p:nvPr/>
          </p:nvSpPr>
          <p:spPr bwMode="auto">
            <a:xfrm>
              <a:off x="2183" y="1167"/>
              <a:ext cx="18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88455" name="Text Box 39"/>
            <p:cNvSpPr txBox="1">
              <a:spLocks noChangeArrowheads="1"/>
            </p:cNvSpPr>
            <p:nvPr/>
          </p:nvSpPr>
          <p:spPr bwMode="auto">
            <a:xfrm>
              <a:off x="454" y="1084"/>
              <a:ext cx="18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88456" name="Text Box 40"/>
            <p:cNvSpPr txBox="1">
              <a:spLocks noChangeArrowheads="1"/>
            </p:cNvSpPr>
            <p:nvPr/>
          </p:nvSpPr>
          <p:spPr bwMode="auto">
            <a:xfrm>
              <a:off x="2540" y="2659"/>
              <a:ext cx="18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88457" name="Text Box 41"/>
            <p:cNvSpPr txBox="1">
              <a:spLocks noChangeArrowheads="1"/>
            </p:cNvSpPr>
            <p:nvPr/>
          </p:nvSpPr>
          <p:spPr bwMode="auto">
            <a:xfrm>
              <a:off x="811" y="839"/>
              <a:ext cx="18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88458" name="Text Box 42"/>
            <p:cNvSpPr txBox="1">
              <a:spLocks noChangeArrowheads="1"/>
            </p:cNvSpPr>
            <p:nvPr/>
          </p:nvSpPr>
          <p:spPr bwMode="auto">
            <a:xfrm>
              <a:off x="811" y="1501"/>
              <a:ext cx="18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88459" name="Text Box 43"/>
            <p:cNvSpPr txBox="1">
              <a:spLocks noChangeArrowheads="1"/>
            </p:cNvSpPr>
            <p:nvPr/>
          </p:nvSpPr>
          <p:spPr bwMode="auto">
            <a:xfrm>
              <a:off x="1921" y="839"/>
              <a:ext cx="18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88460" name="Text Box 44"/>
            <p:cNvSpPr txBox="1">
              <a:spLocks noChangeArrowheads="1"/>
            </p:cNvSpPr>
            <p:nvPr/>
          </p:nvSpPr>
          <p:spPr bwMode="auto">
            <a:xfrm>
              <a:off x="1921" y="1507"/>
              <a:ext cx="18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88461" name="Line 45"/>
            <p:cNvSpPr>
              <a:spLocks noChangeShapeType="1"/>
            </p:cNvSpPr>
            <p:nvPr/>
          </p:nvSpPr>
          <p:spPr bwMode="auto">
            <a:xfrm>
              <a:off x="36" y="654"/>
              <a:ext cx="0" cy="22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62" name="Line 46"/>
            <p:cNvSpPr>
              <a:spLocks noChangeShapeType="1"/>
            </p:cNvSpPr>
            <p:nvPr/>
          </p:nvSpPr>
          <p:spPr bwMode="auto">
            <a:xfrm flipV="1">
              <a:off x="36" y="2869"/>
              <a:ext cx="1879" cy="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63" name="Line 47"/>
            <p:cNvSpPr>
              <a:spLocks noChangeShapeType="1"/>
            </p:cNvSpPr>
            <p:nvPr/>
          </p:nvSpPr>
          <p:spPr bwMode="auto">
            <a:xfrm flipV="1">
              <a:off x="1915" y="2355"/>
              <a:ext cx="134" cy="5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64" name="Line 48"/>
            <p:cNvSpPr>
              <a:spLocks noChangeShapeType="1"/>
            </p:cNvSpPr>
            <p:nvPr/>
          </p:nvSpPr>
          <p:spPr bwMode="auto">
            <a:xfrm>
              <a:off x="1073" y="2122"/>
              <a:ext cx="77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sp>
          <p:nvSpPr>
            <p:cNvPr id="188465" name="Text Box 49"/>
            <p:cNvSpPr txBox="1">
              <a:spLocks noChangeArrowheads="1"/>
            </p:cNvSpPr>
            <p:nvPr/>
          </p:nvSpPr>
          <p:spPr bwMode="auto">
            <a:xfrm>
              <a:off x="186" y="1406"/>
              <a:ext cx="27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88466" name="Text Box 50"/>
            <p:cNvSpPr txBox="1">
              <a:spLocks noChangeArrowheads="1"/>
            </p:cNvSpPr>
            <p:nvPr/>
          </p:nvSpPr>
          <p:spPr bwMode="auto">
            <a:xfrm>
              <a:off x="1363" y="2200"/>
              <a:ext cx="273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88467" name="Text Box 51"/>
            <p:cNvSpPr txBox="1">
              <a:spLocks noChangeArrowheads="1"/>
            </p:cNvSpPr>
            <p:nvPr/>
          </p:nvSpPr>
          <p:spPr bwMode="auto">
            <a:xfrm>
              <a:off x="1363" y="75"/>
              <a:ext cx="18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88468" name="Line 52"/>
            <p:cNvSpPr>
              <a:spLocks noChangeShapeType="1"/>
            </p:cNvSpPr>
            <p:nvPr/>
          </p:nvSpPr>
          <p:spPr bwMode="auto">
            <a:xfrm flipV="1">
              <a:off x="30" y="571"/>
              <a:ext cx="95" cy="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Times New Roman"/>
              </a:endParaRPr>
            </a:p>
          </p:txBody>
        </p:sp>
        <p:cxnSp>
          <p:nvCxnSpPr>
            <p:cNvPr id="188469" name="AutoShape 53"/>
            <p:cNvCxnSpPr>
              <a:cxnSpLocks noChangeShapeType="1"/>
              <a:stCxn id="188423" idx="7"/>
              <a:endCxn id="188423" idx="0"/>
            </p:cNvCxnSpPr>
            <p:nvPr/>
          </p:nvCxnSpPr>
          <p:spPr bwMode="auto">
            <a:xfrm rot="5400000" flipH="1">
              <a:off x="2523" y="60"/>
              <a:ext cx="85" cy="342"/>
            </a:xfrm>
            <a:prstGeom prst="curvedConnector3">
              <a:avLst>
                <a:gd name="adj1" fmla="val 242574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8470" name="Text Box 54"/>
            <p:cNvSpPr txBox="1">
              <a:spLocks noChangeArrowheads="1"/>
            </p:cNvSpPr>
            <p:nvPr/>
          </p:nvSpPr>
          <p:spPr bwMode="auto">
            <a:xfrm>
              <a:off x="2220" y="-33"/>
              <a:ext cx="18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altLang="en-US">
                  <a:latin typeface="Times New Roman" pitchFamily="18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64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88841" y="282609"/>
            <a:ext cx="8515718" cy="1107996"/>
          </a:xfrm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altLang="zh-CN" sz="32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AN ILLUSTRATION OF OUR DEFENSE APPROACH</a:t>
            </a:r>
            <a:endParaRPr lang="en-US" altLang="en-US" sz="32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</a:endParaRPr>
          </a:p>
        </p:txBody>
      </p:sp>
      <p:pic>
        <p:nvPicPr>
          <p:cNvPr id="156726" name="Picture 54" descr="robot"/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7817" y="1847145"/>
            <a:ext cx="649773" cy="837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6727" name="Picture 55" descr="robot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3122" y="4365978"/>
            <a:ext cx="989511" cy="10897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266E0FA7-47CE-429B-8F6F-FEE122323F4A}" type="slidenum">
              <a:rPr lang="en-US" altLang="en-US">
                <a:latin typeface="Times New Roman"/>
              </a:rPr>
              <a:pPr/>
              <a:t>26</a:t>
            </a:fld>
            <a:endParaRPr lang="en-US" altLang="en-US" dirty="0">
              <a:latin typeface="Times New Roman"/>
            </a:endParaRPr>
          </a:p>
        </p:txBody>
      </p:sp>
      <p:sp>
        <p:nvSpPr>
          <p:cNvPr id="156675" name="Text Box 3"/>
          <p:cNvSpPr txBox="1">
            <a:spLocks noChangeArrowheads="1"/>
          </p:cNvSpPr>
          <p:nvPr/>
        </p:nvSpPr>
        <p:spPr bwMode="auto">
          <a:xfrm>
            <a:off x="6761348" y="2144507"/>
            <a:ext cx="2060707" cy="9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700" dirty="0">
                <a:latin typeface="Times New Roman" pitchFamily="18" charset="0"/>
                <a:ea typeface="Times New Roman"/>
              </a:rPr>
              <a:t>: Attacker</a:t>
            </a:r>
          </a:p>
          <a:p>
            <a:pPr eaLnBrk="1" hangingPunct="1"/>
            <a:r>
              <a:rPr lang="en-US" altLang="zh-CN" sz="2700" dirty="0">
                <a:latin typeface="Times New Roman" pitchFamily="18" charset="0"/>
                <a:ea typeface="Times New Roman"/>
              </a:rPr>
              <a:t>: Sensor</a:t>
            </a:r>
          </a:p>
          <a:p>
            <a:pPr eaLnBrk="1" hangingPunct="1"/>
            <a:endParaRPr lang="en-US" altLang="zh-CN" sz="2700" dirty="0">
              <a:latin typeface="Times New Roman" pitchFamily="18" charset="0"/>
              <a:ea typeface="Times New Roman"/>
            </a:endParaRPr>
          </a:p>
          <a:p>
            <a:pPr eaLnBrk="1" hangingPunct="1"/>
            <a:endParaRPr lang="zh-CN" altLang="en-US" sz="2700" dirty="0">
              <a:latin typeface="Times New Roman" pitchFamily="18" charset="0"/>
              <a:ea typeface="Times New Roman"/>
            </a:endParaRPr>
          </a:p>
        </p:txBody>
      </p:sp>
      <p:sp>
        <p:nvSpPr>
          <p:cNvPr id="156676" name="Freeform 4" descr="10%"/>
          <p:cNvSpPr>
            <a:spLocks/>
          </p:cNvSpPr>
          <p:nvPr/>
        </p:nvSpPr>
        <p:spPr bwMode="auto">
          <a:xfrm>
            <a:off x="3991461" y="3085571"/>
            <a:ext cx="3258146" cy="3622573"/>
          </a:xfrm>
          <a:custGeom>
            <a:avLst/>
            <a:gdLst>
              <a:gd name="T0" fmla="*/ 990 w 3750"/>
              <a:gd name="T1" fmla="*/ 15 h 4635"/>
              <a:gd name="T2" fmla="*/ 1155 w 3750"/>
              <a:gd name="T3" fmla="*/ 135 h 4635"/>
              <a:gd name="T4" fmla="*/ 1365 w 3750"/>
              <a:gd name="T5" fmla="*/ 345 h 4635"/>
              <a:gd name="T6" fmla="*/ 1575 w 3750"/>
              <a:gd name="T7" fmla="*/ 645 h 4635"/>
              <a:gd name="T8" fmla="*/ 1710 w 3750"/>
              <a:gd name="T9" fmla="*/ 915 h 4635"/>
              <a:gd name="T10" fmla="*/ 1845 w 3750"/>
              <a:gd name="T11" fmla="*/ 1215 h 4635"/>
              <a:gd name="T12" fmla="*/ 1920 w 3750"/>
              <a:gd name="T13" fmla="*/ 1770 h 4635"/>
              <a:gd name="T14" fmla="*/ 1905 w 3750"/>
              <a:gd name="T15" fmla="*/ 2295 h 4635"/>
              <a:gd name="T16" fmla="*/ 1770 w 3750"/>
              <a:gd name="T17" fmla="*/ 2700 h 4635"/>
              <a:gd name="T18" fmla="*/ 1515 w 3750"/>
              <a:gd name="T19" fmla="*/ 3210 h 4635"/>
              <a:gd name="T20" fmla="*/ 1170 w 3750"/>
              <a:gd name="T21" fmla="*/ 3600 h 4635"/>
              <a:gd name="T22" fmla="*/ 735 w 3750"/>
              <a:gd name="T23" fmla="*/ 3915 h 4635"/>
              <a:gd name="T24" fmla="*/ 330 w 3750"/>
              <a:gd name="T25" fmla="*/ 4080 h 4635"/>
              <a:gd name="T26" fmla="*/ 0 w 3750"/>
              <a:gd name="T27" fmla="*/ 4155 h 4635"/>
              <a:gd name="T28" fmla="*/ 345 w 3750"/>
              <a:gd name="T29" fmla="*/ 4365 h 4635"/>
              <a:gd name="T30" fmla="*/ 885 w 3750"/>
              <a:gd name="T31" fmla="*/ 4590 h 4635"/>
              <a:gd name="T32" fmla="*/ 1440 w 3750"/>
              <a:gd name="T33" fmla="*/ 4635 h 4635"/>
              <a:gd name="T34" fmla="*/ 1950 w 3750"/>
              <a:gd name="T35" fmla="*/ 4575 h 4635"/>
              <a:gd name="T36" fmla="*/ 2355 w 3750"/>
              <a:gd name="T37" fmla="*/ 4425 h 4635"/>
              <a:gd name="T38" fmla="*/ 2670 w 3750"/>
              <a:gd name="T39" fmla="*/ 4260 h 4635"/>
              <a:gd name="T40" fmla="*/ 2970 w 3750"/>
              <a:gd name="T41" fmla="*/ 4035 h 4635"/>
              <a:gd name="T42" fmla="*/ 3225 w 3750"/>
              <a:gd name="T43" fmla="*/ 3750 h 4635"/>
              <a:gd name="T44" fmla="*/ 3480 w 3750"/>
              <a:gd name="T45" fmla="*/ 3405 h 4635"/>
              <a:gd name="T46" fmla="*/ 3615 w 3750"/>
              <a:gd name="T47" fmla="*/ 3060 h 4635"/>
              <a:gd name="T48" fmla="*/ 3705 w 3750"/>
              <a:gd name="T49" fmla="*/ 2685 h 4635"/>
              <a:gd name="T50" fmla="*/ 3750 w 3750"/>
              <a:gd name="T51" fmla="*/ 2250 h 4635"/>
              <a:gd name="T52" fmla="*/ 3690 w 3750"/>
              <a:gd name="T53" fmla="*/ 1860 h 4635"/>
              <a:gd name="T54" fmla="*/ 3540 w 3750"/>
              <a:gd name="T55" fmla="*/ 1380 h 4635"/>
              <a:gd name="T56" fmla="*/ 3300 w 3750"/>
              <a:gd name="T57" fmla="*/ 975 h 4635"/>
              <a:gd name="T58" fmla="*/ 3015 w 3750"/>
              <a:gd name="T59" fmla="*/ 630 h 4635"/>
              <a:gd name="T60" fmla="*/ 2655 w 3750"/>
              <a:gd name="T61" fmla="*/ 360 h 4635"/>
              <a:gd name="T62" fmla="*/ 2295 w 3750"/>
              <a:gd name="T63" fmla="*/ 165 h 4635"/>
              <a:gd name="T64" fmla="*/ 1875 w 3750"/>
              <a:gd name="T65" fmla="*/ 60 h 4635"/>
              <a:gd name="T66" fmla="*/ 1470 w 3750"/>
              <a:gd name="T67" fmla="*/ 0 h 4635"/>
              <a:gd name="T68" fmla="*/ 1215 w 3750"/>
              <a:gd name="T69" fmla="*/ 15 h 4635"/>
              <a:gd name="T70" fmla="*/ 990 w 3750"/>
              <a:gd name="T71" fmla="*/ 15 h 4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50" h="4635">
                <a:moveTo>
                  <a:pt x="990" y="15"/>
                </a:moveTo>
                <a:lnTo>
                  <a:pt x="1155" y="135"/>
                </a:lnTo>
                <a:lnTo>
                  <a:pt x="1365" y="345"/>
                </a:lnTo>
                <a:lnTo>
                  <a:pt x="1575" y="645"/>
                </a:lnTo>
                <a:lnTo>
                  <a:pt x="1710" y="915"/>
                </a:lnTo>
                <a:lnTo>
                  <a:pt x="1845" y="1215"/>
                </a:lnTo>
                <a:lnTo>
                  <a:pt x="1920" y="1770"/>
                </a:lnTo>
                <a:lnTo>
                  <a:pt x="1905" y="2295"/>
                </a:lnTo>
                <a:lnTo>
                  <a:pt x="1770" y="2700"/>
                </a:lnTo>
                <a:lnTo>
                  <a:pt x="1515" y="3210"/>
                </a:lnTo>
                <a:lnTo>
                  <a:pt x="1170" y="3600"/>
                </a:lnTo>
                <a:lnTo>
                  <a:pt x="735" y="3915"/>
                </a:lnTo>
                <a:lnTo>
                  <a:pt x="330" y="4080"/>
                </a:lnTo>
                <a:lnTo>
                  <a:pt x="0" y="4155"/>
                </a:lnTo>
                <a:lnTo>
                  <a:pt x="345" y="4365"/>
                </a:lnTo>
                <a:lnTo>
                  <a:pt x="885" y="4590"/>
                </a:lnTo>
                <a:lnTo>
                  <a:pt x="1440" y="4635"/>
                </a:lnTo>
                <a:lnTo>
                  <a:pt x="1950" y="4575"/>
                </a:lnTo>
                <a:lnTo>
                  <a:pt x="2355" y="4425"/>
                </a:lnTo>
                <a:lnTo>
                  <a:pt x="2670" y="4260"/>
                </a:lnTo>
                <a:lnTo>
                  <a:pt x="2970" y="4035"/>
                </a:lnTo>
                <a:lnTo>
                  <a:pt x="3225" y="3750"/>
                </a:lnTo>
                <a:lnTo>
                  <a:pt x="3480" y="3405"/>
                </a:lnTo>
                <a:lnTo>
                  <a:pt x="3615" y="3060"/>
                </a:lnTo>
                <a:lnTo>
                  <a:pt x="3705" y="2685"/>
                </a:lnTo>
                <a:lnTo>
                  <a:pt x="3750" y="2250"/>
                </a:lnTo>
                <a:lnTo>
                  <a:pt x="3690" y="1860"/>
                </a:lnTo>
                <a:lnTo>
                  <a:pt x="3540" y="1380"/>
                </a:lnTo>
                <a:lnTo>
                  <a:pt x="3300" y="975"/>
                </a:lnTo>
                <a:lnTo>
                  <a:pt x="3015" y="630"/>
                </a:lnTo>
                <a:lnTo>
                  <a:pt x="2655" y="360"/>
                </a:lnTo>
                <a:lnTo>
                  <a:pt x="2295" y="165"/>
                </a:lnTo>
                <a:lnTo>
                  <a:pt x="1875" y="60"/>
                </a:lnTo>
                <a:lnTo>
                  <a:pt x="1470" y="0"/>
                </a:lnTo>
                <a:lnTo>
                  <a:pt x="1215" y="15"/>
                </a:lnTo>
                <a:lnTo>
                  <a:pt x="990" y="15"/>
                </a:lnTo>
                <a:close/>
              </a:path>
            </a:pathLst>
          </a:custGeom>
          <a:pattFill prst="pct10">
            <a:fgClr>
              <a:srgbClr val="00000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77" name="Text Box 5"/>
          <p:cNvSpPr txBox="1">
            <a:spLocks noChangeArrowheads="1"/>
          </p:cNvSpPr>
          <p:nvPr/>
        </p:nvSpPr>
        <p:spPr bwMode="auto">
          <a:xfrm>
            <a:off x="4928990" y="3939176"/>
            <a:ext cx="1030353" cy="69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 err="1">
                <a:latin typeface="Times New Roman" pitchFamily="18" charset="0"/>
                <a:ea typeface="Times New Roman"/>
              </a:rPr>
              <a:t>R</a:t>
            </a:r>
            <a:r>
              <a:rPr lang="en-US" altLang="zh-CN" sz="2300" i="1" baseline="-25000" dirty="0" err="1">
                <a:latin typeface="Times New Roman" pitchFamily="18" charset="0"/>
                <a:ea typeface="Times New Roman"/>
              </a:rPr>
              <a:t>noti</a:t>
            </a:r>
            <a:endParaRPr lang="en-US" altLang="zh-CN" sz="2300" i="1" dirty="0">
              <a:latin typeface="Times New Roman" pitchFamily="18" charset="0"/>
              <a:ea typeface="Times New Roman"/>
            </a:endParaRPr>
          </a:p>
        </p:txBody>
      </p:sp>
      <p:sp>
        <p:nvSpPr>
          <p:cNvPr id="156678" name="Text Box 6"/>
          <p:cNvSpPr txBox="1">
            <a:spLocks noChangeArrowheads="1"/>
          </p:cNvSpPr>
          <p:nvPr/>
        </p:nvSpPr>
        <p:spPr bwMode="auto">
          <a:xfrm>
            <a:off x="3475355" y="4533900"/>
            <a:ext cx="638634" cy="50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1</a:t>
            </a:r>
          </a:p>
        </p:txBody>
      </p:sp>
      <p:sp>
        <p:nvSpPr>
          <p:cNvPr id="156680" name="Text Box 8"/>
          <p:cNvSpPr txBox="1">
            <a:spLocks noChangeArrowheads="1"/>
          </p:cNvSpPr>
          <p:nvPr/>
        </p:nvSpPr>
        <p:spPr bwMode="auto">
          <a:xfrm>
            <a:off x="4229092" y="3676797"/>
            <a:ext cx="716606" cy="61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3</a:t>
            </a:r>
          </a:p>
        </p:txBody>
      </p:sp>
      <p:sp>
        <p:nvSpPr>
          <p:cNvPr id="156681" name="Text Box 9"/>
          <p:cNvSpPr txBox="1">
            <a:spLocks noChangeArrowheads="1"/>
          </p:cNvSpPr>
          <p:nvPr/>
        </p:nvSpPr>
        <p:spPr bwMode="auto">
          <a:xfrm>
            <a:off x="4812030" y="4687829"/>
            <a:ext cx="796436" cy="73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3400" i="1" dirty="0">
                <a:latin typeface="Times New Roman" pitchFamily="18" charset="0"/>
                <a:ea typeface="Times New Roman"/>
              </a:rPr>
              <a:t> </a:t>
            </a:r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2</a:t>
            </a:r>
          </a:p>
        </p:txBody>
      </p:sp>
      <p:sp>
        <p:nvSpPr>
          <p:cNvPr id="156682" name="Oval 10"/>
          <p:cNvSpPr>
            <a:spLocks noChangeArrowheads="1"/>
          </p:cNvSpPr>
          <p:nvPr/>
        </p:nvSpPr>
        <p:spPr bwMode="auto">
          <a:xfrm>
            <a:off x="4457441" y="3701286"/>
            <a:ext cx="124384" cy="110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83" name="Oval 11"/>
          <p:cNvSpPr>
            <a:spLocks noChangeArrowheads="1"/>
          </p:cNvSpPr>
          <p:nvPr/>
        </p:nvSpPr>
        <p:spPr bwMode="auto">
          <a:xfrm>
            <a:off x="5079365" y="4869745"/>
            <a:ext cx="126242" cy="11194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84" name="Line 12"/>
          <p:cNvSpPr>
            <a:spLocks noChangeShapeType="1"/>
          </p:cNvSpPr>
          <p:nvPr/>
        </p:nvSpPr>
        <p:spPr bwMode="auto">
          <a:xfrm flipV="1">
            <a:off x="3596028" y="3800990"/>
            <a:ext cx="1865775" cy="825618"/>
          </a:xfrm>
          <a:prstGeom prst="line">
            <a:avLst/>
          </a:prstGeom>
          <a:noFill/>
          <a:ln w="9525">
            <a:solidFill>
              <a:srgbClr val="008080"/>
            </a:solidFill>
            <a:prstDash val="sysDot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85" name="Text Box 13"/>
          <p:cNvSpPr txBox="1">
            <a:spLocks noChangeArrowheads="1"/>
          </p:cNvSpPr>
          <p:nvPr/>
        </p:nvSpPr>
        <p:spPr bwMode="auto">
          <a:xfrm>
            <a:off x="4099137" y="4698324"/>
            <a:ext cx="718463" cy="56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4</a:t>
            </a:r>
          </a:p>
        </p:txBody>
      </p:sp>
      <p:sp>
        <p:nvSpPr>
          <p:cNvPr id="156686" name="Oval 14"/>
          <p:cNvSpPr>
            <a:spLocks noChangeArrowheads="1"/>
          </p:cNvSpPr>
          <p:nvPr/>
        </p:nvSpPr>
        <p:spPr bwMode="auto">
          <a:xfrm>
            <a:off x="4154832" y="4680832"/>
            <a:ext cx="124386" cy="11369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87" name="Oval 15"/>
          <p:cNvSpPr>
            <a:spLocks noChangeArrowheads="1"/>
          </p:cNvSpPr>
          <p:nvPr/>
        </p:nvSpPr>
        <p:spPr bwMode="auto">
          <a:xfrm>
            <a:off x="1604010" y="2728737"/>
            <a:ext cx="4041586" cy="3634816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4278" tIns="52139" rIns="104278" bIns="52139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156688" name="Text Box 16"/>
          <p:cNvSpPr txBox="1">
            <a:spLocks noChangeArrowheads="1"/>
          </p:cNvSpPr>
          <p:nvPr/>
        </p:nvSpPr>
        <p:spPr bwMode="auto">
          <a:xfrm>
            <a:off x="5914787" y="3862211"/>
            <a:ext cx="560661" cy="43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7</a:t>
            </a:r>
          </a:p>
        </p:txBody>
      </p:sp>
      <p:sp>
        <p:nvSpPr>
          <p:cNvPr id="156689" name="Oval 17"/>
          <p:cNvSpPr>
            <a:spLocks noChangeArrowheads="1"/>
          </p:cNvSpPr>
          <p:nvPr/>
        </p:nvSpPr>
        <p:spPr bwMode="auto">
          <a:xfrm>
            <a:off x="5834958" y="3911189"/>
            <a:ext cx="124384" cy="11194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90" name="Oval 18"/>
          <p:cNvSpPr>
            <a:spLocks noChangeArrowheads="1"/>
          </p:cNvSpPr>
          <p:nvPr/>
        </p:nvSpPr>
        <p:spPr bwMode="auto">
          <a:xfrm>
            <a:off x="3208020" y="3082073"/>
            <a:ext cx="4041586" cy="3634816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91" name="Text Box 19"/>
          <p:cNvSpPr txBox="1">
            <a:spLocks noChangeArrowheads="1"/>
          </p:cNvSpPr>
          <p:nvPr/>
        </p:nvSpPr>
        <p:spPr bwMode="auto">
          <a:xfrm>
            <a:off x="6768774" y="5037667"/>
            <a:ext cx="625639" cy="56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6</a:t>
            </a:r>
          </a:p>
        </p:txBody>
      </p:sp>
      <p:sp>
        <p:nvSpPr>
          <p:cNvPr id="156692" name="Oval 20"/>
          <p:cNvSpPr>
            <a:spLocks noChangeArrowheads="1"/>
          </p:cNvSpPr>
          <p:nvPr/>
        </p:nvSpPr>
        <p:spPr bwMode="auto">
          <a:xfrm>
            <a:off x="6830039" y="5011429"/>
            <a:ext cx="124384" cy="11194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93" name="Oval 21"/>
          <p:cNvSpPr>
            <a:spLocks noChangeArrowheads="1"/>
          </p:cNvSpPr>
          <p:nvPr/>
        </p:nvSpPr>
        <p:spPr bwMode="auto">
          <a:xfrm>
            <a:off x="2469136" y="1931106"/>
            <a:ext cx="4041586" cy="3634816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4278" tIns="52139" rIns="104278" bIns="52139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156694" name="Line 22"/>
          <p:cNvSpPr>
            <a:spLocks noChangeShapeType="1"/>
          </p:cNvSpPr>
          <p:nvPr/>
        </p:nvSpPr>
        <p:spPr bwMode="auto">
          <a:xfrm flipV="1">
            <a:off x="4566974" y="2977122"/>
            <a:ext cx="1765525" cy="7731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95" name="Oval 23"/>
          <p:cNvSpPr>
            <a:spLocks noChangeArrowheads="1"/>
          </p:cNvSpPr>
          <p:nvPr/>
        </p:nvSpPr>
        <p:spPr bwMode="auto">
          <a:xfrm>
            <a:off x="6581269" y="2770717"/>
            <a:ext cx="124384" cy="11194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97" name="Text Box 25"/>
          <p:cNvSpPr txBox="1">
            <a:spLocks noChangeArrowheads="1"/>
          </p:cNvSpPr>
          <p:nvPr/>
        </p:nvSpPr>
        <p:spPr bwMode="auto">
          <a:xfrm>
            <a:off x="5614035" y="5315789"/>
            <a:ext cx="625639" cy="5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>
                <a:latin typeface="Times New Roman" pitchFamily="18" charset="0"/>
                <a:ea typeface="Times New Roman"/>
              </a:rPr>
              <a:t>s</a:t>
            </a:r>
            <a:r>
              <a:rPr lang="en-US" altLang="zh-CN" sz="2300" i="1" baseline="-25000" dirty="0">
                <a:latin typeface="Times New Roman" pitchFamily="18" charset="0"/>
                <a:ea typeface="Times New Roman"/>
              </a:rPr>
              <a:t>5</a:t>
            </a:r>
          </a:p>
        </p:txBody>
      </p:sp>
      <p:sp>
        <p:nvSpPr>
          <p:cNvPr id="156698" name="Oval 26"/>
          <p:cNvSpPr>
            <a:spLocks noChangeArrowheads="1"/>
          </p:cNvSpPr>
          <p:nvPr/>
        </p:nvSpPr>
        <p:spPr bwMode="auto">
          <a:xfrm>
            <a:off x="5586188" y="5342026"/>
            <a:ext cx="124384" cy="110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699" name="Text Box 27"/>
          <p:cNvSpPr txBox="1">
            <a:spLocks noChangeArrowheads="1"/>
          </p:cNvSpPr>
          <p:nvPr/>
        </p:nvSpPr>
        <p:spPr bwMode="auto">
          <a:xfrm>
            <a:off x="5435812" y="2686756"/>
            <a:ext cx="1030354" cy="69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 err="1">
                <a:latin typeface="Times New Roman" pitchFamily="18" charset="0"/>
                <a:ea typeface="Times New Roman"/>
              </a:rPr>
              <a:t>R</a:t>
            </a:r>
            <a:r>
              <a:rPr lang="en-US" altLang="zh-CN" sz="2300" i="1" baseline="-25000" dirty="0" err="1">
                <a:latin typeface="Times New Roman" pitchFamily="18" charset="0"/>
                <a:ea typeface="Times New Roman"/>
              </a:rPr>
              <a:t>noti</a:t>
            </a:r>
            <a:endParaRPr lang="en-US" altLang="zh-CN" sz="2300" i="1" dirty="0">
              <a:latin typeface="Times New Roman" pitchFamily="18" charset="0"/>
              <a:ea typeface="Times New Roman"/>
            </a:endParaRPr>
          </a:p>
        </p:txBody>
      </p:sp>
      <p:sp>
        <p:nvSpPr>
          <p:cNvPr id="156700" name="Text Box 28"/>
          <p:cNvSpPr txBox="1">
            <a:spLocks noChangeArrowheads="1"/>
          </p:cNvSpPr>
          <p:nvPr/>
        </p:nvSpPr>
        <p:spPr bwMode="auto">
          <a:xfrm>
            <a:off x="6416041" y="4282017"/>
            <a:ext cx="1030354" cy="69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78" tIns="52139" rIns="104278" bIns="52139"/>
          <a:lstStyle/>
          <a:p>
            <a:pPr eaLnBrk="1" hangingPunct="1"/>
            <a:r>
              <a:rPr lang="en-US" altLang="zh-CN" sz="2300" i="1" dirty="0" err="1">
                <a:latin typeface="Times New Roman" pitchFamily="18" charset="0"/>
                <a:ea typeface="Times New Roman"/>
              </a:rPr>
              <a:t>R</a:t>
            </a:r>
            <a:r>
              <a:rPr lang="en-US" altLang="zh-CN" sz="2300" i="1" baseline="-25000" dirty="0" err="1">
                <a:latin typeface="Times New Roman" pitchFamily="18" charset="0"/>
                <a:ea typeface="Times New Roman"/>
              </a:rPr>
              <a:t>noti</a:t>
            </a:r>
            <a:endParaRPr lang="en-US" altLang="zh-CN" sz="2300" i="1" dirty="0">
              <a:latin typeface="Times New Roman" pitchFamily="18" charset="0"/>
              <a:ea typeface="Times New Roman"/>
            </a:endParaRPr>
          </a:p>
        </p:txBody>
      </p:sp>
      <p:sp>
        <p:nvSpPr>
          <p:cNvPr id="156701" name="Oval 29"/>
          <p:cNvSpPr>
            <a:spLocks noChangeArrowheads="1"/>
          </p:cNvSpPr>
          <p:nvPr/>
        </p:nvSpPr>
        <p:spPr bwMode="auto">
          <a:xfrm>
            <a:off x="4455584" y="3694289"/>
            <a:ext cx="124386" cy="110200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02" name="Oval 30"/>
          <p:cNvSpPr>
            <a:spLocks noChangeArrowheads="1"/>
          </p:cNvSpPr>
          <p:nvPr/>
        </p:nvSpPr>
        <p:spPr bwMode="auto">
          <a:xfrm>
            <a:off x="4152976" y="4673835"/>
            <a:ext cx="124384" cy="11369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03" name="Oval 31"/>
          <p:cNvSpPr>
            <a:spLocks noChangeArrowheads="1"/>
          </p:cNvSpPr>
          <p:nvPr/>
        </p:nvSpPr>
        <p:spPr bwMode="auto">
          <a:xfrm>
            <a:off x="5833102" y="3904192"/>
            <a:ext cx="124386" cy="11194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04" name="Oval 32"/>
          <p:cNvSpPr>
            <a:spLocks noChangeArrowheads="1"/>
          </p:cNvSpPr>
          <p:nvPr/>
        </p:nvSpPr>
        <p:spPr bwMode="auto">
          <a:xfrm>
            <a:off x="6828182" y="5004433"/>
            <a:ext cx="124386" cy="11194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05" name="Oval 33"/>
          <p:cNvSpPr>
            <a:spLocks noChangeArrowheads="1"/>
          </p:cNvSpPr>
          <p:nvPr/>
        </p:nvSpPr>
        <p:spPr bwMode="auto">
          <a:xfrm>
            <a:off x="6594264" y="2770717"/>
            <a:ext cx="124386" cy="11194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06" name="Oval 34"/>
          <p:cNvSpPr>
            <a:spLocks noChangeArrowheads="1"/>
          </p:cNvSpPr>
          <p:nvPr/>
        </p:nvSpPr>
        <p:spPr bwMode="auto">
          <a:xfrm>
            <a:off x="5584332" y="5335029"/>
            <a:ext cx="124386" cy="110200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07" name="Oval 35"/>
          <p:cNvSpPr>
            <a:spLocks noChangeArrowheads="1"/>
          </p:cNvSpPr>
          <p:nvPr/>
        </p:nvSpPr>
        <p:spPr bwMode="auto">
          <a:xfrm>
            <a:off x="3475355" y="4617861"/>
            <a:ext cx="124386" cy="11369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grpSp>
        <p:nvGrpSpPr>
          <p:cNvPr id="156708" name="Group 36"/>
          <p:cNvGrpSpPr>
            <a:grpSpLocks/>
          </p:cNvGrpSpPr>
          <p:nvPr/>
        </p:nvGrpSpPr>
        <p:grpSpPr bwMode="auto">
          <a:xfrm>
            <a:off x="3386243" y="4617861"/>
            <a:ext cx="267335" cy="167922"/>
            <a:chOff x="4656" y="3360"/>
            <a:chExt cx="96" cy="96"/>
          </a:xfrm>
        </p:grpSpPr>
        <p:sp>
          <p:nvSpPr>
            <p:cNvPr id="156709" name="Line 37"/>
            <p:cNvSpPr>
              <a:spLocks noChangeShapeType="1"/>
            </p:cNvSpPr>
            <p:nvPr/>
          </p:nvSpPr>
          <p:spPr bwMode="auto">
            <a:xfrm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 dirty="0">
                <a:latin typeface="Times New Roman"/>
              </a:endParaRPr>
            </a:p>
          </p:txBody>
        </p:sp>
        <p:sp>
          <p:nvSpPr>
            <p:cNvPr id="156710" name="Line 38"/>
            <p:cNvSpPr>
              <a:spLocks noChangeShapeType="1"/>
            </p:cNvSpPr>
            <p:nvPr/>
          </p:nvSpPr>
          <p:spPr bwMode="auto">
            <a:xfrm flipH="1">
              <a:off x="4656" y="3360"/>
              <a:ext cx="96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 dirty="0">
                <a:latin typeface="Times New Roman"/>
              </a:endParaRPr>
            </a:p>
          </p:txBody>
        </p:sp>
      </p:grpSp>
      <p:sp>
        <p:nvSpPr>
          <p:cNvPr id="156711" name="Oval 39"/>
          <p:cNvSpPr>
            <a:spLocks noChangeArrowheads="1"/>
          </p:cNvSpPr>
          <p:nvPr/>
        </p:nvSpPr>
        <p:spPr bwMode="auto">
          <a:xfrm>
            <a:off x="5079365" y="4869745"/>
            <a:ext cx="126242" cy="111948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12" name="Oval 40"/>
          <p:cNvSpPr>
            <a:spLocks noChangeArrowheads="1"/>
          </p:cNvSpPr>
          <p:nvPr/>
        </p:nvSpPr>
        <p:spPr bwMode="auto">
          <a:xfrm>
            <a:off x="5079365" y="4869745"/>
            <a:ext cx="126242" cy="111948"/>
          </a:xfrm>
          <a:prstGeom prst="ellipse">
            <a:avLst/>
          </a:prstGeom>
          <a:solidFill>
            <a:srgbClr val="33CC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13" name="Line 41"/>
          <p:cNvSpPr>
            <a:spLocks noChangeShapeType="1"/>
          </p:cNvSpPr>
          <p:nvPr/>
        </p:nvSpPr>
        <p:spPr bwMode="auto">
          <a:xfrm flipV="1">
            <a:off x="5168477" y="3190522"/>
            <a:ext cx="0" cy="1679222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14" name="Line 42"/>
          <p:cNvSpPr>
            <a:spLocks noChangeShapeType="1"/>
          </p:cNvSpPr>
          <p:nvPr/>
        </p:nvSpPr>
        <p:spPr bwMode="auto">
          <a:xfrm flipV="1">
            <a:off x="5168477" y="3862211"/>
            <a:ext cx="1425787" cy="1007533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15" name="Line 43"/>
          <p:cNvSpPr>
            <a:spLocks noChangeShapeType="1"/>
          </p:cNvSpPr>
          <p:nvPr/>
        </p:nvSpPr>
        <p:spPr bwMode="auto">
          <a:xfrm>
            <a:off x="5257589" y="4953705"/>
            <a:ext cx="1514898" cy="503767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16" name="Line 44"/>
          <p:cNvSpPr>
            <a:spLocks noChangeShapeType="1"/>
          </p:cNvSpPr>
          <p:nvPr/>
        </p:nvSpPr>
        <p:spPr bwMode="auto">
          <a:xfrm>
            <a:off x="5168477" y="4953706"/>
            <a:ext cx="0" cy="1595261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17" name="Line 45"/>
          <p:cNvSpPr>
            <a:spLocks noChangeShapeType="1"/>
          </p:cNvSpPr>
          <p:nvPr/>
        </p:nvSpPr>
        <p:spPr bwMode="auto">
          <a:xfrm flipH="1">
            <a:off x="3920913" y="4953706"/>
            <a:ext cx="1158452" cy="1007533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18" name="Line 46"/>
          <p:cNvSpPr>
            <a:spLocks noChangeShapeType="1"/>
          </p:cNvSpPr>
          <p:nvPr/>
        </p:nvSpPr>
        <p:spPr bwMode="auto">
          <a:xfrm flipH="1" flipV="1">
            <a:off x="3920913" y="4030133"/>
            <a:ext cx="1158452" cy="839611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19" name="Line 47"/>
          <p:cNvSpPr>
            <a:spLocks noChangeShapeType="1"/>
          </p:cNvSpPr>
          <p:nvPr/>
        </p:nvSpPr>
        <p:spPr bwMode="auto">
          <a:xfrm flipV="1">
            <a:off x="5079365" y="3190522"/>
            <a:ext cx="0" cy="1679222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20" name="Line 48"/>
          <p:cNvSpPr>
            <a:spLocks noChangeShapeType="1"/>
          </p:cNvSpPr>
          <p:nvPr/>
        </p:nvSpPr>
        <p:spPr bwMode="auto">
          <a:xfrm flipV="1">
            <a:off x="5257588" y="3946172"/>
            <a:ext cx="1336675" cy="923572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21" name="Line 49"/>
          <p:cNvSpPr>
            <a:spLocks noChangeShapeType="1"/>
          </p:cNvSpPr>
          <p:nvPr/>
        </p:nvSpPr>
        <p:spPr bwMode="auto">
          <a:xfrm>
            <a:off x="5079365" y="4953705"/>
            <a:ext cx="1693122" cy="587728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22" name="Line 50"/>
          <p:cNvSpPr>
            <a:spLocks noChangeShapeType="1"/>
          </p:cNvSpPr>
          <p:nvPr/>
        </p:nvSpPr>
        <p:spPr bwMode="auto">
          <a:xfrm>
            <a:off x="5079365" y="5037667"/>
            <a:ext cx="0" cy="1511300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23" name="Line 51"/>
          <p:cNvSpPr>
            <a:spLocks noChangeShapeType="1"/>
          </p:cNvSpPr>
          <p:nvPr/>
        </p:nvSpPr>
        <p:spPr bwMode="auto">
          <a:xfrm flipH="1">
            <a:off x="4010025" y="4953706"/>
            <a:ext cx="1158452" cy="1007533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24" name="Line 52"/>
          <p:cNvSpPr>
            <a:spLocks noChangeShapeType="1"/>
          </p:cNvSpPr>
          <p:nvPr/>
        </p:nvSpPr>
        <p:spPr bwMode="auto">
          <a:xfrm flipH="1" flipV="1">
            <a:off x="3920913" y="4114095"/>
            <a:ext cx="1158452" cy="839611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48" name="Line 76"/>
          <p:cNvSpPr>
            <a:spLocks noChangeShapeType="1"/>
          </p:cNvSpPr>
          <p:nvPr/>
        </p:nvSpPr>
        <p:spPr bwMode="auto">
          <a:xfrm flipV="1">
            <a:off x="3564467" y="2938639"/>
            <a:ext cx="0" cy="1595261"/>
          </a:xfrm>
          <a:prstGeom prst="line">
            <a:avLst/>
          </a:prstGeom>
          <a:noFill/>
          <a:ln w="9525">
            <a:solidFill>
              <a:srgbClr val="008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49" name="Line 77"/>
          <p:cNvSpPr>
            <a:spLocks noChangeShapeType="1"/>
          </p:cNvSpPr>
          <p:nvPr/>
        </p:nvSpPr>
        <p:spPr bwMode="auto">
          <a:xfrm flipH="1" flipV="1">
            <a:off x="2138680" y="3778250"/>
            <a:ext cx="1336675" cy="923572"/>
          </a:xfrm>
          <a:prstGeom prst="line">
            <a:avLst/>
          </a:prstGeom>
          <a:noFill/>
          <a:ln w="9525">
            <a:solidFill>
              <a:srgbClr val="008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dirty="0">
              <a:latin typeface="Times New Roman"/>
            </a:endParaRPr>
          </a:p>
        </p:txBody>
      </p:sp>
      <p:sp>
        <p:nvSpPr>
          <p:cNvPr id="156750" name="Line 78"/>
          <p:cNvSpPr>
            <a:spLocks noChangeShapeType="1"/>
          </p:cNvSpPr>
          <p:nvPr/>
        </p:nvSpPr>
        <p:spPr bwMode="auto">
          <a:xfrm flipH="1">
            <a:off x="2673350" y="4785784"/>
            <a:ext cx="802005" cy="1091494"/>
          </a:xfrm>
          <a:prstGeom prst="line">
            <a:avLst/>
          </a:prstGeom>
          <a:noFill/>
          <a:ln w="9525">
            <a:solidFill>
              <a:srgbClr val="008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  <p:sp>
        <p:nvSpPr>
          <p:cNvPr id="156751" name="Line 79"/>
          <p:cNvSpPr>
            <a:spLocks noChangeShapeType="1"/>
          </p:cNvSpPr>
          <p:nvPr/>
        </p:nvSpPr>
        <p:spPr bwMode="auto">
          <a:xfrm>
            <a:off x="3564467" y="4785783"/>
            <a:ext cx="1158452" cy="839611"/>
          </a:xfrm>
          <a:prstGeom prst="line">
            <a:avLst/>
          </a:prstGeom>
          <a:noFill/>
          <a:ln w="9525">
            <a:solidFill>
              <a:srgbClr val="008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endParaRPr lang="en-US" i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977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48148E-6 C 0.03247 -0.00718 0.06546 -0.01412 0.07882 -0.016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67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1000"/>
                                        <p:tgtEl>
                                          <p:spTgt spid="156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1000"/>
                                        <p:tgtEl>
                                          <p:spTgt spid="156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1000"/>
                                        <p:tgtEl>
                                          <p:spTgt spid="156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1000"/>
                                        <p:tgtEl>
                                          <p:spTgt spid="156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1000"/>
                                        <p:tgtEl>
                                          <p:spTgt spid="156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56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8" dur="500"/>
                                        <p:tgtEl>
                                          <p:spTgt spid="156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56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6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6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6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56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56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6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56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6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5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56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5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156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156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156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156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156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156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156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156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3" dur="500"/>
                                        <p:tgtEl>
                                          <p:spTgt spid="156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6" dur="2000"/>
                                        <p:tgtEl>
                                          <p:spTgt spid="156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9" dur="2000"/>
                                        <p:tgtEl>
                                          <p:spTgt spid="156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156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156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8" dur="500"/>
                                        <p:tgtEl>
                                          <p:spTgt spid="156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156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156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84" grpId="0" animBg="1"/>
      <p:bldP spid="156684" grpId="1" animBg="1"/>
      <p:bldP spid="156701" grpId="0" animBg="1"/>
      <p:bldP spid="156702" grpId="0" animBg="1"/>
      <p:bldP spid="156712" grpId="0" animBg="1"/>
      <p:bldP spid="156713" grpId="0" animBg="1"/>
      <p:bldP spid="156713" grpId="1" animBg="1"/>
      <p:bldP spid="156714" grpId="0" animBg="1"/>
      <p:bldP spid="156714" grpId="1" animBg="1"/>
      <p:bldP spid="156715" grpId="0" animBg="1"/>
      <p:bldP spid="156715" grpId="1" animBg="1"/>
      <p:bldP spid="156715" grpId="2" animBg="1"/>
      <p:bldP spid="156716" grpId="0" animBg="1"/>
      <p:bldP spid="156716" grpId="1" animBg="1"/>
      <p:bldP spid="156717" grpId="0" animBg="1"/>
      <p:bldP spid="156717" grpId="1" animBg="1"/>
      <p:bldP spid="156718" grpId="0" animBg="1"/>
      <p:bldP spid="156718" grpId="1" animBg="1"/>
      <p:bldP spid="156719" grpId="0" animBg="1"/>
      <p:bldP spid="156719" grpId="1" animBg="1"/>
      <p:bldP spid="156720" grpId="0" animBg="1"/>
      <p:bldP spid="156720" grpId="1" animBg="1"/>
      <p:bldP spid="156721" grpId="0" animBg="1"/>
      <p:bldP spid="156721" grpId="1" animBg="1"/>
      <p:bldP spid="156721" grpId="2" animBg="1"/>
      <p:bldP spid="156722" grpId="0" animBg="1"/>
      <p:bldP spid="156722" grpId="1" animBg="1"/>
      <p:bldP spid="156723" grpId="0" animBg="1"/>
      <p:bldP spid="156723" grpId="1" animBg="1"/>
      <p:bldP spid="156724" grpId="0" animBg="1"/>
      <p:bldP spid="156724" grpId="1" animBg="1"/>
      <p:bldP spid="156748" grpId="0" animBg="1"/>
      <p:bldP spid="156748" grpId="1" animBg="1"/>
      <p:bldP spid="156749" grpId="0" animBg="1"/>
      <p:bldP spid="156749" grpId="1" animBg="1"/>
      <p:bldP spid="156750" grpId="0" animBg="1"/>
      <p:bldP spid="156750" grpId="1" animBg="1"/>
      <p:bldP spid="156751" grpId="0" animBg="1"/>
      <p:bldP spid="15675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02006" y="335845"/>
            <a:ext cx="9226770" cy="553998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DISCUSSIONS ON OUR DEFENSE PROTOCOL 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1538617" y="1916683"/>
            <a:ext cx="7616165" cy="41549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500" dirty="0">
                <a:ea typeface="Times New Roman"/>
              </a:rPr>
              <a:t>Trade short term local coverage for long term global coverage</a:t>
            </a:r>
            <a:r>
              <a:rPr lang="en-US" altLang="zh-CN" sz="2500" b="1" dirty="0">
                <a:ea typeface="Times New Roman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>
                <a:latin typeface="Times New Roman"/>
              </a:rPr>
              <a:t>Sacrificial nodes compensate the weakness of sensors in attack detection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>
                <a:latin typeface="Times New Roman"/>
              </a:rPr>
              <a:t>Our defense is fully distributed</a:t>
            </a:r>
          </a:p>
          <a:p>
            <a:pPr>
              <a:lnSpc>
                <a:spcPct val="90000"/>
              </a:lnSpc>
            </a:pPr>
            <a:r>
              <a:rPr lang="en-US" altLang="en-US" sz="2500" dirty="0"/>
              <a:t>Sacrificial node selection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>
                <a:latin typeface="Times New Roman"/>
              </a:rPr>
              <a:t>Who should be sacrificial nodes?</a:t>
            </a:r>
          </a:p>
          <a:p>
            <a:pPr>
              <a:lnSpc>
                <a:spcPct val="90000"/>
              </a:lnSpc>
            </a:pPr>
            <a:r>
              <a:rPr lang="en-US" altLang="en-US" sz="2500" dirty="0"/>
              <a:t>State switching - timers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>
                <a:latin typeface="Times New Roman"/>
              </a:rPr>
              <a:t>When to switch to sensing/sleeping state to prevent detection?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>
                <a:latin typeface="Times New Roman"/>
              </a:rPr>
              <a:t>When to switch back to sensing/sending state to provide coverage?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42C96A33-21BB-4D8F-9A4C-8552868EA71E}" type="slidenum">
              <a:rPr lang="en-US" altLang="en-US">
                <a:latin typeface="Times New Roman"/>
              </a:rPr>
              <a:pPr/>
              <a:t>27</a:t>
            </a:fld>
            <a:endParaRPr lang="en-US" alt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737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2006" y="335845"/>
            <a:ext cx="9226770" cy="553998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SACRIFICIAL NODE SELECTION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C4F55322-7698-4B7D-8F61-790462898D96}" type="slidenum">
              <a:rPr lang="en-US" altLang="en-US">
                <a:latin typeface="Times New Roman"/>
              </a:rPr>
              <a:pPr/>
              <a:t>28</a:t>
            </a:fld>
            <a:endParaRPr lang="en-US" altLang="en-US" dirty="0">
              <a:latin typeface="Times New Roman"/>
            </a:endParaRPr>
          </a:p>
        </p:txBody>
      </p:sp>
      <p:sp>
        <p:nvSpPr>
          <p:cNvPr id="121883" name="Rectangle 27"/>
          <p:cNvSpPr>
            <a:spLocks noChangeArrowheads="1"/>
          </p:cNvSpPr>
          <p:nvPr/>
        </p:nvSpPr>
        <p:spPr bwMode="auto">
          <a:xfrm>
            <a:off x="534670" y="1931106"/>
            <a:ext cx="9624060" cy="444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ClrTx/>
              <a:buFont typeface="Arial"/>
              <a:buChar char="•"/>
            </a:pPr>
            <a:r>
              <a:rPr lang="en-US" altLang="en-US" sz="2700" dirty="0">
                <a:solidFill>
                  <a:srgbClr val="000000"/>
                </a:solidFill>
                <a:latin typeface="Times New Roman"/>
              </a:rPr>
              <a:t>Principle</a:t>
            </a:r>
          </a:p>
          <a:p>
            <a:pPr lvl="1" eaLnBrk="1" hangingPunct="1">
              <a:buClrTx/>
              <a:buFont typeface="Lucida Grande"/>
              <a:buChar char="–"/>
            </a:pPr>
            <a:r>
              <a:rPr lang="en-US" altLang="en-US" sz="2300" dirty="0">
                <a:solidFill>
                  <a:srgbClr val="000000"/>
                </a:solidFill>
                <a:latin typeface="Times New Roman"/>
              </a:rPr>
              <a:t>The more the potential nodes protected can be, higher is the chance to be sacrificial node</a:t>
            </a:r>
          </a:p>
          <a:p>
            <a:pPr lvl="1" eaLnBrk="1" hangingPunct="1">
              <a:buClrTx/>
            </a:pPr>
            <a:endParaRPr lang="en-US" altLang="en-US" sz="2300" dirty="0">
              <a:solidFill>
                <a:srgbClr val="000000"/>
              </a:solidFill>
              <a:latin typeface="Times New Roman"/>
            </a:endParaRPr>
          </a:p>
          <a:p>
            <a:pPr eaLnBrk="1" hangingPunct="1">
              <a:buClrTx/>
              <a:buFont typeface="Arial"/>
              <a:buChar char="•"/>
            </a:pPr>
            <a:r>
              <a:rPr lang="en-US" altLang="en-US" sz="2700" dirty="0">
                <a:solidFill>
                  <a:srgbClr val="000000"/>
                </a:solidFill>
                <a:latin typeface="Times New Roman"/>
              </a:rPr>
              <a:t>Solution</a:t>
            </a:r>
          </a:p>
          <a:p>
            <a:pPr lvl="1" eaLnBrk="1" hangingPunct="1">
              <a:buClrTx/>
              <a:buFont typeface="Lucida Grande"/>
              <a:buChar char="–"/>
            </a:pPr>
            <a:r>
              <a:rPr lang="en-US" altLang="en-US" sz="2300" dirty="0">
                <a:solidFill>
                  <a:srgbClr val="000000"/>
                </a:solidFill>
                <a:latin typeface="Times New Roman"/>
              </a:rPr>
              <a:t>Utility function </a:t>
            </a:r>
            <a:r>
              <a:rPr lang="en-US" altLang="en-US" sz="2300" i="1" dirty="0">
                <a:solidFill>
                  <a:srgbClr val="000000"/>
                </a:solidFill>
                <a:latin typeface="Times New Roman"/>
              </a:rPr>
              <a:t>u(</a:t>
            </a:r>
            <a:r>
              <a:rPr lang="en-US" altLang="en-US" sz="2300" i="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altLang="en-US" sz="2300" i="1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altLang="en-US" sz="2300" dirty="0">
                <a:solidFill>
                  <a:srgbClr val="000000"/>
                </a:solidFill>
                <a:latin typeface="Times New Roman"/>
              </a:rPr>
              <a:t> is computed by each sensor based on local information</a:t>
            </a:r>
          </a:p>
          <a:p>
            <a:pPr lvl="1" eaLnBrk="1" hangingPunct="1">
              <a:buClrTx/>
              <a:buFont typeface="Lucida Grande"/>
              <a:buChar char="–"/>
            </a:pPr>
            <a:r>
              <a:rPr lang="en-US" altLang="zh-CN" sz="2300" dirty="0">
                <a:solidFill>
                  <a:srgbClr val="000000"/>
                </a:solidFill>
                <a:latin typeface="Times New Roman"/>
                <a:ea typeface="Times New Roman"/>
              </a:rPr>
              <a:t>Sensor </a:t>
            </a:r>
            <a:r>
              <a:rPr lang="en-US" altLang="zh-CN" sz="2300" i="1" dirty="0" err="1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300" dirty="0">
                <a:solidFill>
                  <a:srgbClr val="000000"/>
                </a:solidFill>
                <a:latin typeface="Times New Roman"/>
                <a:ea typeface="Times New Roman"/>
              </a:rPr>
              <a:t> decides to be sacrificial node if </a:t>
            </a:r>
            <a:r>
              <a:rPr lang="en-US" altLang="zh-CN" sz="2300" i="1" dirty="0">
                <a:solidFill>
                  <a:srgbClr val="000000"/>
                </a:solidFill>
                <a:latin typeface="Times New Roman"/>
                <a:ea typeface="Times New Roman"/>
              </a:rPr>
              <a:t>u(</a:t>
            </a:r>
            <a:r>
              <a:rPr lang="en-US" altLang="zh-CN" sz="2300" i="1" dirty="0" err="1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300" i="1" dirty="0">
                <a:solidFill>
                  <a:srgbClr val="000000"/>
                </a:solidFill>
                <a:latin typeface="Times New Roman"/>
                <a:ea typeface="Times New Roman"/>
              </a:rPr>
              <a:t>) ≥ </a:t>
            </a:r>
            <a:r>
              <a:rPr lang="en-US" altLang="zh-CN" sz="2300" i="1" dirty="0" err="1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2300" i="1" baseline="-25000" dirty="0" err="1">
                <a:solidFill>
                  <a:srgbClr val="000000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2300" i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</a:p>
          <a:p>
            <a:pPr lvl="1" eaLnBrk="1" hangingPunct="1">
              <a:buClrTx/>
              <a:buFont typeface="Lucida Grande"/>
              <a:buChar char="–"/>
            </a:pPr>
            <a:r>
              <a:rPr lang="en-US" altLang="zh-CN" sz="2300" i="1" dirty="0" err="1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2300" i="1" baseline="-25000" dirty="0" err="1">
                <a:solidFill>
                  <a:srgbClr val="000000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2300" i="1" dirty="0">
                <a:solidFill>
                  <a:srgbClr val="000000"/>
                </a:solidFill>
                <a:latin typeface="Times New Roman"/>
                <a:ea typeface="Times New Roman"/>
              </a:rPr>
              <a:t> = </a:t>
            </a:r>
            <a:r>
              <a:rPr lang="el-GR" altLang="zh-CN" sz="2300" i="1" dirty="0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β</a:t>
            </a:r>
            <a:r>
              <a:rPr lang="en-US" altLang="zh-CN" sz="2300" i="1" dirty="0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 * </a:t>
            </a:r>
            <a:r>
              <a:rPr lang="en-US" altLang="zh-CN" sz="2300" i="1" dirty="0" err="1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U</a:t>
            </a:r>
            <a:r>
              <a:rPr lang="en-US" altLang="zh-CN" sz="2300" i="1" baseline="-25000" dirty="0" err="1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ref</a:t>
            </a:r>
            <a:r>
              <a:rPr lang="en-US" altLang="zh-CN" sz="2300" i="1" baseline="-25000" dirty="0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  </a:t>
            </a:r>
            <a:r>
              <a:rPr lang="en-US" altLang="zh-CN" sz="2300" dirty="0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(0&lt;</a:t>
            </a:r>
            <a:r>
              <a:rPr lang="el-GR" altLang="zh-CN" sz="2300" i="1" dirty="0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β</a:t>
            </a:r>
            <a:r>
              <a:rPr lang="en-US" altLang="zh-CN" sz="2300" dirty="0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&lt;1);  </a:t>
            </a:r>
            <a:r>
              <a:rPr lang="en-US" altLang="zh-CN" sz="2300" i="1" dirty="0" err="1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U</a:t>
            </a:r>
            <a:r>
              <a:rPr lang="en-US" altLang="zh-CN" sz="2300" i="1" baseline="-25000" dirty="0" err="1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ref</a:t>
            </a:r>
            <a:r>
              <a:rPr lang="en-US" altLang="zh-CN" sz="2300" i="1" baseline="-25000" dirty="0">
                <a:solidFill>
                  <a:srgbClr val="000000"/>
                </a:solidFill>
                <a:latin typeface="Times New Roman"/>
                <a:ea typeface="Times New Roman"/>
                <a:cs typeface="Arial" charset="0"/>
              </a:rPr>
              <a:t> </a:t>
            </a:r>
            <a:r>
              <a:rPr lang="en-US" altLang="zh-CN" sz="2300" i="1" dirty="0">
                <a:solidFill>
                  <a:srgbClr val="000000"/>
                </a:solidFill>
                <a:latin typeface="Times New Roman"/>
                <a:ea typeface="Times New Roman"/>
              </a:rPr>
              <a:t>= N * </a:t>
            </a:r>
            <a:r>
              <a:rPr lang="el-GR" altLang="zh-CN" sz="2300" i="1" dirty="0">
                <a:solidFill>
                  <a:srgbClr val="000000"/>
                </a:solidFill>
                <a:latin typeface="Times New Roman"/>
                <a:ea typeface="Times New Roman"/>
              </a:rPr>
              <a:t>π</a:t>
            </a:r>
            <a:r>
              <a:rPr lang="en-US" altLang="zh-CN" sz="2300" i="1" dirty="0">
                <a:solidFill>
                  <a:srgbClr val="000000"/>
                </a:solidFill>
                <a:latin typeface="Times New Roman"/>
                <a:ea typeface="Times New Roman"/>
              </a:rPr>
              <a:t> * R</a:t>
            </a:r>
            <a:r>
              <a:rPr lang="en-US" altLang="zh-CN" sz="2300" i="1" baseline="300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2300" i="1" baseline="-25000" dirty="0">
                <a:solidFill>
                  <a:srgbClr val="000000"/>
                </a:solidFill>
                <a:latin typeface="Times New Roman"/>
                <a:ea typeface="Times New Roman"/>
              </a:rPr>
              <a:t>noti </a:t>
            </a:r>
            <a:r>
              <a:rPr lang="en-US" altLang="zh-CN" sz="2300" i="1" dirty="0">
                <a:solidFill>
                  <a:srgbClr val="000000"/>
                </a:solidFill>
                <a:latin typeface="Times New Roman"/>
                <a:ea typeface="Times New Roman"/>
              </a:rPr>
              <a:t>/ S</a:t>
            </a:r>
            <a:endParaRPr lang="el-GR" altLang="zh-CN" sz="23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736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91117" y="335845"/>
            <a:ext cx="9137659" cy="553998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UTILITY FUNCTION </a:t>
            </a:r>
            <a:r>
              <a:rPr lang="en-US" alt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U(I)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CF806F75-A825-4DBA-8E25-1CFAFBBD9982}" type="slidenum">
              <a:rPr lang="en-US" altLang="en-US">
                <a:latin typeface="Times New Roman"/>
              </a:rPr>
              <a:pPr/>
              <a:t>29</a:t>
            </a:fld>
            <a:endParaRPr lang="en-US" altLang="en-US" dirty="0">
              <a:latin typeface="Times New Roman"/>
            </a:endParaRPr>
          </a:p>
        </p:txBody>
      </p:sp>
      <p:sp>
        <p:nvSpPr>
          <p:cNvPr id="139275" name="Rectangle 11"/>
          <p:cNvSpPr>
            <a:spLocks noChangeArrowheads="1"/>
          </p:cNvSpPr>
          <p:nvPr/>
        </p:nvSpPr>
        <p:spPr bwMode="auto">
          <a:xfrm>
            <a:off x="356447" y="1847144"/>
            <a:ext cx="9980507" cy="528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600">
                <a:solidFill>
                  <a:schemeClr val="tx1"/>
                </a:solidFill>
                <a:latin typeface="Verdana" pitchFamily="34" charset="0"/>
              </a:defRPr>
            </a:lvl1pPr>
            <a:lvl2pPr marL="838200" indent="-36671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20574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100">
                <a:solidFill>
                  <a:schemeClr val="tx1"/>
                </a:solidFill>
                <a:latin typeface="Verdana" pitchFamily="34" charset="0"/>
              </a:defRPr>
            </a:lvl3pPr>
            <a:lvl4pPr marL="2552700" indent="-3810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3048000" indent="-3810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3505200" indent="-38100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3962400" indent="-38100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4419600" indent="-38100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4876800" indent="-38100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ClrTx/>
            </a:pPr>
            <a:r>
              <a:rPr lang="en-US" altLang="zh-CN" sz="2300" b="1" dirty="0">
                <a:solidFill>
                  <a:srgbClr val="941E45"/>
                </a:solidFill>
                <a:latin typeface="Times New Roman"/>
                <a:ea typeface="Times New Roman"/>
              </a:rPr>
              <a:t>What is the basic idea of </a:t>
            </a:r>
            <a:r>
              <a:rPr lang="en-US" altLang="zh-CN" sz="2300" b="1" i="1" dirty="0">
                <a:solidFill>
                  <a:srgbClr val="941E45"/>
                </a:solidFill>
                <a:latin typeface="Times New Roman"/>
                <a:ea typeface="Times New Roman"/>
              </a:rPr>
              <a:t>u(</a:t>
            </a:r>
            <a:r>
              <a:rPr lang="en-US" altLang="zh-CN" sz="2300" b="1" i="1" dirty="0" err="1">
                <a:solidFill>
                  <a:srgbClr val="941E45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300" b="1" i="1" dirty="0">
                <a:solidFill>
                  <a:srgbClr val="941E45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2300" b="1" dirty="0">
                <a:solidFill>
                  <a:srgbClr val="941E45"/>
                </a:solidFill>
                <a:latin typeface="Times New Roman"/>
                <a:ea typeface="Times New Roman"/>
              </a:rPr>
              <a:t>?</a:t>
            </a:r>
            <a:endParaRPr lang="en-US" altLang="zh-CN" sz="2300" b="1" dirty="0">
              <a:latin typeface="Times New Roman"/>
              <a:ea typeface="Times New Roman"/>
            </a:endParaRPr>
          </a:p>
          <a:p>
            <a:pPr eaLnBrk="1" hangingPunct="1">
              <a:buClrTx/>
            </a:pPr>
            <a:r>
              <a:rPr lang="en-US" altLang="zh-CN" sz="2300" dirty="0">
                <a:latin typeface="Times New Roman"/>
                <a:ea typeface="Times New Roman"/>
              </a:rPr>
              <a:t>The more nodes being protected, the larger </a:t>
            </a:r>
            <a:r>
              <a:rPr lang="en-US" altLang="zh-CN" sz="2300" i="1" dirty="0">
                <a:latin typeface="Times New Roman"/>
                <a:ea typeface="Times New Roman"/>
              </a:rPr>
              <a:t>u(</a:t>
            </a:r>
            <a:r>
              <a:rPr lang="en-US" altLang="zh-CN" sz="2300" i="1" dirty="0" err="1">
                <a:latin typeface="Times New Roman"/>
                <a:ea typeface="Times New Roman"/>
              </a:rPr>
              <a:t>i</a:t>
            </a:r>
            <a:r>
              <a:rPr lang="en-US" altLang="zh-CN" sz="2300" i="1" dirty="0">
                <a:latin typeface="Times New Roman"/>
                <a:ea typeface="Times New Roman"/>
              </a:rPr>
              <a:t>)</a:t>
            </a:r>
            <a:r>
              <a:rPr lang="en-US" altLang="zh-CN" sz="2300" dirty="0">
                <a:latin typeface="Times New Roman"/>
                <a:ea typeface="Times New Roman"/>
              </a:rPr>
              <a:t> is</a:t>
            </a:r>
          </a:p>
          <a:p>
            <a:pPr eaLnBrk="1" hangingPunct="1">
              <a:buClrTx/>
            </a:pPr>
            <a:endParaRPr lang="en-US" altLang="zh-CN" sz="2300" dirty="0">
              <a:latin typeface="Times New Roman"/>
              <a:ea typeface="Times New Roman"/>
            </a:endParaRPr>
          </a:p>
          <a:p>
            <a:pPr eaLnBrk="1" hangingPunct="1">
              <a:buClrTx/>
            </a:pPr>
            <a:r>
              <a:rPr lang="en-US" altLang="zh-CN" sz="2300" dirty="0">
                <a:latin typeface="Times New Roman"/>
                <a:ea typeface="Times New Roman"/>
              </a:rPr>
              <a:t>Overlap is discounted</a:t>
            </a:r>
          </a:p>
          <a:p>
            <a:pPr eaLnBrk="1" hangingPunct="1">
              <a:buClrTx/>
            </a:pPr>
            <a:endParaRPr lang="en-US" altLang="zh-CN" sz="2300" dirty="0">
              <a:latin typeface="Times New Roman"/>
              <a:ea typeface="Times New Roman"/>
            </a:endParaRPr>
          </a:p>
          <a:p>
            <a:pPr eaLnBrk="1" hangingPunct="1">
              <a:buClrTx/>
            </a:pPr>
            <a:r>
              <a:rPr lang="en-US" altLang="zh-CN" sz="2300" dirty="0">
                <a:latin typeface="Times New Roman"/>
                <a:ea typeface="Times New Roman"/>
              </a:rPr>
              <a:t>Distance matters</a:t>
            </a:r>
          </a:p>
          <a:p>
            <a:pPr eaLnBrk="1" hangingPunct="1">
              <a:buClrTx/>
            </a:pPr>
            <a:endParaRPr lang="en-US" altLang="zh-CN" sz="2300" dirty="0">
              <a:latin typeface="Times New Roman"/>
              <a:ea typeface="Times New Roman"/>
            </a:endParaRPr>
          </a:p>
          <a:p>
            <a:pPr eaLnBrk="1" hangingPunct="1">
              <a:buClrTx/>
            </a:pPr>
            <a:endParaRPr lang="en-US" altLang="zh-CN" sz="2300" dirty="0">
              <a:latin typeface="Times New Roman"/>
              <a:ea typeface="Times New Roman"/>
            </a:endParaRPr>
          </a:p>
          <a:p>
            <a:pPr eaLnBrk="1" hangingPunct="1">
              <a:buClrTx/>
            </a:pPr>
            <a:r>
              <a:rPr lang="en-US" altLang="en-US" sz="2300" i="1" dirty="0">
                <a:latin typeface="Times New Roman"/>
              </a:rPr>
              <a:t>Theorem 1: </a:t>
            </a:r>
            <a:r>
              <a:rPr lang="en-US" altLang="en-US" sz="2300" dirty="0">
                <a:latin typeface="Times New Roman"/>
              </a:rPr>
              <a:t>The utility function </a:t>
            </a:r>
            <a:r>
              <a:rPr lang="en-US" altLang="en-US" sz="2300" i="1" dirty="0">
                <a:latin typeface="Times New Roman"/>
              </a:rPr>
              <a:t>u(</a:t>
            </a:r>
            <a:r>
              <a:rPr lang="en-US" altLang="en-US" sz="2300" i="1" dirty="0" err="1">
                <a:latin typeface="Times New Roman"/>
              </a:rPr>
              <a:t>i</a:t>
            </a:r>
            <a:r>
              <a:rPr lang="en-US" altLang="en-US" sz="2300" i="1" dirty="0">
                <a:latin typeface="Times New Roman"/>
              </a:rPr>
              <a:t>)</a:t>
            </a:r>
            <a:r>
              <a:rPr lang="en-US" altLang="en-US" sz="2300" dirty="0">
                <a:latin typeface="Times New Roman"/>
              </a:rPr>
              <a:t> is optimal in terms of minimizing the expected mean square error between </a:t>
            </a:r>
            <a:r>
              <a:rPr lang="en-US" altLang="en-US" sz="2300" i="1" dirty="0">
                <a:latin typeface="Times New Roman"/>
              </a:rPr>
              <a:t>u(</a:t>
            </a:r>
            <a:r>
              <a:rPr lang="en-US" altLang="en-US" sz="2300" i="1" dirty="0" err="1">
                <a:latin typeface="Times New Roman"/>
              </a:rPr>
              <a:t>i</a:t>
            </a:r>
            <a:r>
              <a:rPr lang="en-US" altLang="en-US" sz="2300" i="1" dirty="0">
                <a:latin typeface="Times New Roman"/>
              </a:rPr>
              <a:t>)</a:t>
            </a:r>
            <a:r>
              <a:rPr lang="en-US" altLang="en-US" sz="2300" dirty="0">
                <a:latin typeface="Times New Roman"/>
              </a:rPr>
              <a:t> and </a:t>
            </a:r>
            <a:r>
              <a:rPr lang="en-US" altLang="en-US" sz="2300" i="1" dirty="0" err="1">
                <a:latin typeface="Times New Roman"/>
              </a:rPr>
              <a:t>u</a:t>
            </a:r>
            <a:r>
              <a:rPr lang="en-US" altLang="en-US" sz="2300" i="1" baseline="30000" dirty="0" err="1">
                <a:latin typeface="Times New Roman"/>
              </a:rPr>
              <a:t>opt</a:t>
            </a:r>
            <a:r>
              <a:rPr lang="en-US" altLang="en-US" sz="2300" i="1" dirty="0">
                <a:latin typeface="Times New Roman"/>
              </a:rPr>
              <a:t>(</a:t>
            </a:r>
            <a:r>
              <a:rPr lang="en-US" altLang="en-US" sz="2300" i="1" dirty="0" err="1">
                <a:latin typeface="Times New Roman"/>
              </a:rPr>
              <a:t>i</a:t>
            </a:r>
            <a:r>
              <a:rPr lang="en-US" altLang="en-US" sz="2300" i="1" dirty="0">
                <a:latin typeface="Times New Roman"/>
              </a:rPr>
              <a:t>)</a:t>
            </a:r>
            <a:endParaRPr lang="en-US" altLang="zh-CN" sz="2300" i="1" dirty="0">
              <a:latin typeface="Times New Roman"/>
              <a:ea typeface="Times New Roman"/>
            </a:endParaRPr>
          </a:p>
        </p:txBody>
      </p:sp>
      <p:pic>
        <p:nvPicPr>
          <p:cNvPr id="13927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472" y="3442405"/>
            <a:ext cx="1693122" cy="650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7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32" y="4248783"/>
            <a:ext cx="3742690" cy="87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7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472" y="2686756"/>
            <a:ext cx="1693122" cy="51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21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3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4756" y="2863850"/>
            <a:ext cx="8083550" cy="2954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043" marR="14604" indent="-391043">
              <a:lnSpc>
                <a:spcPct val="10000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tabLst>
                <a:tab pos="355600" algn="l"/>
              </a:tabLst>
              <a:defRPr/>
            </a:pPr>
            <a:r>
              <a:rPr sz="2400" dirty="0">
                <a:latin typeface="Times New Roman"/>
                <a:ea typeface="ＭＳ Ｐゴシック" charset="0"/>
                <a:cs typeface="Times New Roman"/>
              </a:rPr>
              <a:t>Networks are made up of devices and communication links</a:t>
            </a:r>
            <a:r>
              <a:rPr lang="en-US" sz="2400" dirty="0">
                <a:latin typeface="Times New Roman"/>
                <a:ea typeface="ＭＳ Ｐゴシック" charset="0"/>
                <a:cs typeface="Times New Roman"/>
              </a:rPr>
              <a:t>.</a:t>
            </a:r>
            <a:endParaRPr sz="2400" dirty="0">
              <a:latin typeface="Times New Roman"/>
              <a:ea typeface="ＭＳ Ｐゴシック" charset="0"/>
              <a:cs typeface="Times New Roman"/>
            </a:endParaRPr>
          </a:p>
          <a:p>
            <a:pPr marL="391043" indent="-391043">
              <a:lnSpc>
                <a:spcPts val="75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defRPr/>
            </a:pPr>
            <a:endParaRPr sz="2400" dirty="0">
              <a:latin typeface="Times New Roman"/>
              <a:ea typeface="ＭＳ Ｐゴシック" charset="0"/>
              <a:cs typeface="Times New Roman"/>
            </a:endParaRPr>
          </a:p>
          <a:p>
            <a:pPr marL="391043" marR="550545" indent="-391043">
              <a:lnSpc>
                <a:spcPct val="10000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tabLst>
                <a:tab pos="355600" algn="l"/>
              </a:tabLst>
              <a:defRPr/>
            </a:pPr>
            <a:r>
              <a:rPr sz="2400" dirty="0">
                <a:latin typeface="Times New Roman"/>
                <a:ea typeface="ＭＳ Ｐゴシック" charset="0"/>
                <a:cs typeface="Times New Roman"/>
              </a:rPr>
              <a:t>Devices and links can be physically threatened</a:t>
            </a:r>
            <a:r>
              <a:rPr lang="en-US" sz="2400" dirty="0">
                <a:latin typeface="Times New Roman"/>
                <a:ea typeface="ＭＳ Ｐゴシック" charset="0"/>
                <a:cs typeface="Times New Roman"/>
              </a:rPr>
              <a:t>.</a:t>
            </a:r>
            <a:endParaRPr sz="2400" dirty="0">
              <a:latin typeface="Times New Roman"/>
              <a:ea typeface="ＭＳ Ｐゴシック" charset="0"/>
              <a:cs typeface="Times New Roman"/>
            </a:endParaRPr>
          </a:p>
          <a:p>
            <a:pPr marL="391043" indent="-391043">
              <a:lnSpc>
                <a:spcPts val="65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defRPr/>
            </a:pPr>
            <a:endParaRPr sz="2400" dirty="0">
              <a:latin typeface="Times New Roman"/>
              <a:ea typeface="ＭＳ Ｐゴシック" charset="0"/>
              <a:cs typeface="Times New Roman"/>
            </a:endParaRPr>
          </a:p>
          <a:p>
            <a:pPr marL="391043" marR="138430" lvl="1" indent="-391043">
              <a:lnSpc>
                <a:spcPct val="10000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tabLst>
                <a:tab pos="756285" algn="l"/>
              </a:tabLst>
              <a:defRPr/>
            </a:pPr>
            <a:r>
              <a:rPr sz="2400" dirty="0">
                <a:latin typeface="Times New Roman"/>
                <a:ea typeface="ＭＳ Ｐゴシック" charset="0"/>
                <a:cs typeface="Times New Roman"/>
              </a:rPr>
              <a:t>Vandalism, lightning, fire, excessive pull force, corrosion, wildlife, wear</a:t>
            </a:r>
            <a:r>
              <a:rPr lang="en-US" sz="2400" dirty="0">
                <a:latin typeface="Times New Roman"/>
                <a:ea typeface="ＭＳ Ｐゴシック" charset="0"/>
                <a:cs typeface="Times New Roman"/>
              </a:rPr>
              <a:t>-</a:t>
            </a:r>
            <a:r>
              <a:rPr sz="2400" dirty="0">
                <a:latin typeface="Times New Roman"/>
                <a:ea typeface="ＭＳ Ｐゴシック" charset="0"/>
                <a:cs typeface="Times New Roman"/>
              </a:rPr>
              <a:t>down</a:t>
            </a:r>
            <a:r>
              <a:rPr lang="en-US" sz="2400" dirty="0">
                <a:latin typeface="Times New Roman"/>
                <a:ea typeface="ＭＳ Ｐゴシック" charset="0"/>
                <a:cs typeface="Times New Roman"/>
              </a:rPr>
              <a:t>, w</a:t>
            </a:r>
            <a:r>
              <a:rPr sz="2400" dirty="0">
                <a:latin typeface="Times New Roman"/>
                <a:ea typeface="ＭＳ Ｐゴシック" charset="0"/>
                <a:cs typeface="Times New Roman"/>
              </a:rPr>
              <a:t>iretapping, crosstalk, jamming</a:t>
            </a:r>
            <a:r>
              <a:rPr lang="en-US" sz="2400" dirty="0">
                <a:latin typeface="Times New Roman"/>
                <a:ea typeface="ＭＳ Ｐゴシック" charset="0"/>
                <a:cs typeface="Times New Roman"/>
              </a:rPr>
              <a:t>.</a:t>
            </a:r>
            <a:endParaRPr sz="2400" dirty="0">
              <a:latin typeface="Times New Roman"/>
              <a:ea typeface="ＭＳ Ｐゴシック" charset="0"/>
              <a:cs typeface="Times New Roman"/>
            </a:endParaRPr>
          </a:p>
          <a:p>
            <a:pPr marL="391043" lvl="1" indent="-391043">
              <a:lnSpc>
                <a:spcPts val="75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defRPr/>
            </a:pPr>
            <a:endParaRPr sz="2400" dirty="0">
              <a:latin typeface="Times New Roman"/>
              <a:ea typeface="ＭＳ Ｐゴシック" charset="0"/>
              <a:cs typeface="Times New Roman"/>
            </a:endParaRPr>
          </a:p>
          <a:p>
            <a:pPr marL="391043" marR="6350" indent="-391043">
              <a:lnSpc>
                <a:spcPct val="10000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tabLst>
                <a:tab pos="355600" algn="l"/>
              </a:tabLst>
              <a:defRPr/>
            </a:pPr>
            <a:r>
              <a:rPr sz="2400" dirty="0">
                <a:latin typeface="Times New Roman"/>
                <a:ea typeface="ＭＳ Ｐゴシック" charset="0"/>
                <a:cs typeface="Times New Roman"/>
              </a:rPr>
              <a:t>We need to make networks mechanically resilient and trustworthy</a:t>
            </a:r>
            <a:r>
              <a:rPr lang="en-US" sz="2400" dirty="0">
                <a:latin typeface="Times New Roman"/>
                <a:ea typeface="ＭＳ Ｐゴシック" charset="0"/>
                <a:cs typeface="Times New Roman"/>
              </a:rPr>
              <a:t>.</a:t>
            </a:r>
            <a:endParaRPr sz="2400" dirty="0">
              <a:latin typeface="Times New Roman"/>
              <a:ea typeface="ＭＳ Ｐゴシック" charset="0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9E3A8-FAA6-4307-92BD-77485F62161B}"/>
              </a:ext>
            </a:extLst>
          </p:cNvPr>
          <p:cNvSpPr txBox="1"/>
          <p:nvPr/>
        </p:nvSpPr>
        <p:spPr>
          <a:xfrm>
            <a:off x="1689100" y="664069"/>
            <a:ext cx="7315200" cy="70788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4000" b="1" spc="25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4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891117" y="335845"/>
            <a:ext cx="9137659" cy="553998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STATE SWITCHING</a:t>
            </a:r>
          </a:p>
        </p:txBody>
      </p:sp>
      <p:pic>
        <p:nvPicPr>
          <p:cNvPr id="146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33" y="2454982"/>
            <a:ext cx="3428571" cy="428798"/>
          </a:xfrm>
          <a:noFill/>
          <a:ln/>
        </p:spPr>
      </p:pic>
      <p:pic>
        <p:nvPicPr>
          <p:cNvPr id="146438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678" y="4918722"/>
            <a:ext cx="6065162" cy="1210439"/>
          </a:xfrm>
          <a:noFill/>
          <a:ln/>
        </p:spPr>
      </p:pic>
      <p:sp>
        <p:nvSpPr>
          <p:cNvPr id="6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8D9507-782C-446D-9D49-3C61199DDFF4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356447" y="1931106"/>
            <a:ext cx="9980507" cy="4785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600">
                <a:solidFill>
                  <a:schemeClr val="tx1"/>
                </a:solidFill>
                <a:latin typeface="Verdana" pitchFamily="34" charset="0"/>
              </a:defRPr>
            </a:lvl1pPr>
            <a:lvl2pPr marL="838200" indent="-36671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20574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100">
                <a:solidFill>
                  <a:schemeClr val="tx1"/>
                </a:solidFill>
                <a:latin typeface="Verdana" pitchFamily="34" charset="0"/>
              </a:defRPr>
            </a:lvl3pPr>
            <a:lvl4pPr marL="2552700" indent="-3810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3048000" indent="-38100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3505200" indent="-38100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3962400" indent="-38100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4419600" indent="-38100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4876800" indent="-38100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ClrTx/>
            </a:pPr>
            <a:r>
              <a:rPr lang="en-US" altLang="zh-CN" sz="2700" i="1" dirty="0">
                <a:latin typeface="Times New Roman"/>
                <a:ea typeface="Times New Roman"/>
              </a:rPr>
              <a:t>D(</a:t>
            </a:r>
            <a:r>
              <a:rPr lang="en-US" altLang="zh-CN" sz="2700" i="1" dirty="0" err="1">
                <a:latin typeface="Times New Roman"/>
                <a:ea typeface="Times New Roman"/>
              </a:rPr>
              <a:t>i</a:t>
            </a:r>
            <a:r>
              <a:rPr lang="en-US" altLang="zh-CN" sz="2700" i="1" dirty="0">
                <a:latin typeface="Times New Roman"/>
                <a:ea typeface="Times New Roman"/>
              </a:rPr>
              <a:t>)</a:t>
            </a:r>
            <a:r>
              <a:rPr lang="en-US" altLang="zh-CN" sz="2700" dirty="0">
                <a:latin typeface="Times New Roman"/>
                <a:ea typeface="Times New Roman"/>
              </a:rPr>
              <a:t>: Random delay for SN message</a:t>
            </a:r>
          </a:p>
          <a:p>
            <a:pPr eaLnBrk="1" hangingPunct="1">
              <a:buClrTx/>
            </a:pPr>
            <a:endParaRPr lang="en-US" altLang="zh-CN" sz="2700" dirty="0">
              <a:latin typeface="Times New Roman"/>
              <a:ea typeface="Times New Roman"/>
            </a:endParaRPr>
          </a:p>
          <a:p>
            <a:pPr eaLnBrk="1" hangingPunct="1">
              <a:buClrTx/>
            </a:pPr>
            <a:endParaRPr lang="en-US" altLang="zh-CN" sz="2700" dirty="0">
              <a:latin typeface="Times New Roman"/>
              <a:ea typeface="Times New Roman"/>
            </a:endParaRPr>
          </a:p>
          <a:p>
            <a:pPr eaLnBrk="1" hangingPunct="1">
              <a:buClrTx/>
            </a:pPr>
            <a:endParaRPr lang="en-US" altLang="zh-CN" sz="2700" dirty="0">
              <a:latin typeface="Times New Roman"/>
              <a:ea typeface="Times New Roman"/>
            </a:endParaRPr>
          </a:p>
          <a:p>
            <a:pPr eaLnBrk="1" hangingPunct="1">
              <a:buClrTx/>
            </a:pPr>
            <a:endParaRPr lang="en-US" altLang="zh-CN" sz="2700" dirty="0">
              <a:latin typeface="Times New Roman"/>
              <a:ea typeface="Times New Roman"/>
            </a:endParaRPr>
          </a:p>
          <a:p>
            <a:pPr eaLnBrk="1" hangingPunct="1">
              <a:buClrTx/>
            </a:pPr>
            <a:r>
              <a:rPr lang="en-US" altLang="zh-CN" sz="2700" i="1" dirty="0">
                <a:latin typeface="Times New Roman"/>
                <a:ea typeface="Times New Roman"/>
              </a:rPr>
              <a:t>T(</a:t>
            </a:r>
            <a:r>
              <a:rPr lang="en-US" altLang="zh-CN" sz="2700" i="1" dirty="0" err="1">
                <a:latin typeface="Times New Roman"/>
                <a:ea typeface="Times New Roman"/>
              </a:rPr>
              <a:t>i</a:t>
            </a:r>
            <a:r>
              <a:rPr lang="en-US" altLang="zh-CN" sz="2700" i="1" dirty="0">
                <a:latin typeface="Times New Roman"/>
                <a:ea typeface="Times New Roman"/>
              </a:rPr>
              <a:t>)</a:t>
            </a:r>
            <a:r>
              <a:rPr lang="en-US" altLang="zh-CN" sz="2700" dirty="0">
                <a:latin typeface="Times New Roman"/>
                <a:ea typeface="Times New Roman"/>
              </a:rPr>
              <a:t>: timers for states switching</a:t>
            </a:r>
          </a:p>
          <a:p>
            <a:pPr eaLnBrk="1" hangingPunct="1">
              <a:buClrTx/>
            </a:pPr>
            <a:endParaRPr lang="en-US" altLang="zh-CN" sz="4000" dirty="0">
              <a:latin typeface="Times New Roman"/>
              <a:ea typeface="Times New Roman"/>
            </a:endParaRPr>
          </a:p>
          <a:p>
            <a:pPr lvl="1" eaLnBrk="1" hangingPunct="1">
              <a:buClrTx/>
            </a:pPr>
            <a:endParaRPr lang="en-US" altLang="zh-CN" baseline="-25000" dirty="0">
              <a:latin typeface="Times New Roman"/>
              <a:ea typeface="Times New Roman"/>
            </a:endParaRPr>
          </a:p>
          <a:p>
            <a:pPr lvl="1" eaLnBrk="1" hangingPunct="1">
              <a:buClrTx/>
            </a:pPr>
            <a:endParaRPr lang="en-US" altLang="zh-CN" dirty="0"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392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91117" y="335845"/>
            <a:ext cx="9137659" cy="553998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EVALUATION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>
          <a:xfrm>
            <a:off x="662768" y="1931106"/>
            <a:ext cx="4862155" cy="26037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700" dirty="0">
                <a:cs typeface="Arial" charset="0"/>
              </a:rPr>
              <a:t>Network parameters:</a:t>
            </a:r>
          </a:p>
          <a:p>
            <a:pPr lvl="1">
              <a:lnSpc>
                <a:spcPct val="90000"/>
              </a:lnSpc>
            </a:pPr>
            <a:r>
              <a:rPr lang="en-US" altLang="en-US" sz="2300" i="1" dirty="0">
                <a:latin typeface="Times New Roman"/>
                <a:cs typeface="Arial" charset="0"/>
              </a:rPr>
              <a:t>S</a:t>
            </a:r>
            <a:r>
              <a:rPr lang="en-US" altLang="en-US" sz="2300" dirty="0">
                <a:latin typeface="Times New Roman"/>
                <a:cs typeface="Arial" charset="0"/>
              </a:rPr>
              <a:t>: 500 * 500 m</a:t>
            </a:r>
            <a:r>
              <a:rPr lang="en-US" altLang="en-US" sz="2300" baseline="30000" dirty="0">
                <a:latin typeface="Times New Roman"/>
                <a:cs typeface="Arial" charset="0"/>
              </a:rPr>
              <a:t>2</a:t>
            </a:r>
          </a:p>
          <a:p>
            <a:pPr lvl="1">
              <a:lnSpc>
                <a:spcPct val="90000"/>
              </a:lnSpc>
            </a:pPr>
            <a:r>
              <a:rPr lang="en-US" altLang="en-US" sz="2300" i="1" dirty="0">
                <a:latin typeface="Times New Roman"/>
                <a:cs typeface="Arial" charset="0"/>
              </a:rPr>
              <a:t>N</a:t>
            </a:r>
            <a:r>
              <a:rPr lang="en-US" altLang="en-US" sz="2300" dirty="0">
                <a:latin typeface="Times New Roman"/>
                <a:cs typeface="Arial" charset="0"/>
              </a:rPr>
              <a:t>: 2000</a:t>
            </a:r>
          </a:p>
          <a:p>
            <a:pPr lvl="1">
              <a:lnSpc>
                <a:spcPct val="90000"/>
              </a:lnSpc>
            </a:pPr>
            <a:r>
              <a:rPr lang="el-GR" altLang="en-US" sz="2300" i="1" dirty="0">
                <a:latin typeface="Times New Roman"/>
                <a:cs typeface="Arial" charset="0"/>
              </a:rPr>
              <a:t>α</a:t>
            </a:r>
            <a:r>
              <a:rPr lang="en-US" altLang="en-US" sz="2300" dirty="0">
                <a:latin typeface="Times New Roman"/>
                <a:cs typeface="Arial" charset="0"/>
              </a:rPr>
              <a:t>: 0.5</a:t>
            </a:r>
          </a:p>
          <a:p>
            <a:pPr lvl="1">
              <a:lnSpc>
                <a:spcPct val="90000"/>
              </a:lnSpc>
            </a:pPr>
            <a:r>
              <a:rPr lang="en-US" altLang="en-US" sz="2300" i="1" dirty="0">
                <a:latin typeface="Times New Roman"/>
                <a:cs typeface="Arial" charset="0"/>
              </a:rPr>
              <a:t>f</a:t>
            </a:r>
            <a:r>
              <a:rPr lang="en-US" altLang="en-US" sz="2300" dirty="0">
                <a:latin typeface="Times New Roman"/>
                <a:cs typeface="Arial" charset="0"/>
              </a:rPr>
              <a:t>:  1 / 60 second</a:t>
            </a:r>
          </a:p>
          <a:p>
            <a:pPr lvl="1">
              <a:lnSpc>
                <a:spcPct val="90000"/>
              </a:lnSpc>
            </a:pPr>
            <a:r>
              <a:rPr lang="en-US" altLang="en-US" sz="2300" i="1" dirty="0" err="1">
                <a:latin typeface="Times New Roman"/>
                <a:cs typeface="Arial" charset="0"/>
              </a:rPr>
              <a:t>R</a:t>
            </a:r>
            <a:r>
              <a:rPr lang="en-US" altLang="en-US" sz="2300" i="1" baseline="-25000" dirty="0" err="1">
                <a:latin typeface="Times New Roman"/>
                <a:cs typeface="Arial" charset="0"/>
              </a:rPr>
              <a:t>noti</a:t>
            </a:r>
            <a:r>
              <a:rPr lang="en-US" altLang="en-US" sz="2300" dirty="0">
                <a:latin typeface="Times New Roman"/>
                <a:cs typeface="Arial" charset="0"/>
              </a:rPr>
              <a:t>: 20 m</a:t>
            </a:r>
          </a:p>
          <a:p>
            <a:pPr lvl="1">
              <a:lnSpc>
                <a:spcPct val="90000"/>
              </a:lnSpc>
            </a:pPr>
            <a:r>
              <a:rPr lang="en-US" altLang="en-US" sz="2300" i="1" dirty="0">
                <a:latin typeface="Times New Roman"/>
                <a:cs typeface="Arial" charset="0"/>
              </a:rPr>
              <a:t>R</a:t>
            </a:r>
            <a:r>
              <a:rPr lang="en-US" altLang="en-US" sz="2300" i="1" baseline="-25000" dirty="0">
                <a:latin typeface="Times New Roman"/>
                <a:cs typeface="Arial" charset="0"/>
              </a:rPr>
              <a:t>a</a:t>
            </a:r>
            <a:r>
              <a:rPr lang="en-US" altLang="en-US" sz="2300" dirty="0">
                <a:latin typeface="Times New Roman"/>
                <a:cs typeface="Arial" charset="0"/>
              </a:rPr>
              <a:t>: 0.1 m</a:t>
            </a:r>
          </a:p>
          <a:p>
            <a:pPr lvl="1">
              <a:lnSpc>
                <a:spcPct val="90000"/>
              </a:lnSpc>
            </a:pPr>
            <a:r>
              <a:rPr lang="en-US" altLang="en-US" sz="2300" i="1" dirty="0" err="1">
                <a:latin typeface="Times New Roman"/>
                <a:cs typeface="Arial" charset="0"/>
              </a:rPr>
              <a:t>R</a:t>
            </a:r>
            <a:r>
              <a:rPr lang="en-US" altLang="en-US" sz="2300" i="1" baseline="-25000" dirty="0" err="1">
                <a:latin typeface="Times New Roman"/>
                <a:cs typeface="Arial" charset="0"/>
              </a:rPr>
              <a:t>s</a:t>
            </a:r>
            <a:r>
              <a:rPr lang="en-US" altLang="en-US" sz="2300" dirty="0">
                <a:latin typeface="Times New Roman"/>
                <a:cs typeface="Arial" charset="0"/>
              </a:rPr>
              <a:t>: 10 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F16C0064-3C16-4045-9347-309AFE468C53}" type="slidenum">
              <a:rPr lang="en-US" altLang="en-US">
                <a:latin typeface="Times New Roman"/>
              </a:rPr>
              <a:pPr/>
              <a:t>31</a:t>
            </a:fld>
            <a:endParaRPr lang="en-US" altLang="en-US" dirty="0">
              <a:latin typeface="Times New Roman"/>
            </a:endParaRPr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5524924" y="1931106"/>
            <a:ext cx="4722918" cy="230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ClrTx/>
            </a:pPr>
            <a:r>
              <a:rPr lang="en-US" altLang="en-US" sz="2700" dirty="0">
                <a:latin typeface="Times New Roman"/>
                <a:cs typeface="Arial" charset="0"/>
              </a:rPr>
              <a:t>Attack parameters:</a:t>
            </a:r>
          </a:p>
          <a:p>
            <a:pPr lvl="1" eaLnBrk="1" hangingPunct="1">
              <a:buClrTx/>
            </a:pPr>
            <a:r>
              <a:rPr lang="en-US" altLang="en-US" sz="2300" i="1" dirty="0" err="1">
                <a:latin typeface="Times New Roman"/>
                <a:cs typeface="Arial" charset="0"/>
              </a:rPr>
              <a:t>R</a:t>
            </a:r>
            <a:r>
              <a:rPr lang="en-US" altLang="en-US" sz="2300" i="1" baseline="-25000" dirty="0" err="1">
                <a:latin typeface="Times New Roman"/>
                <a:cs typeface="Arial" charset="0"/>
              </a:rPr>
              <a:t>ps</a:t>
            </a:r>
            <a:r>
              <a:rPr lang="en-US" altLang="en-US" sz="2300" dirty="0">
                <a:latin typeface="Times New Roman"/>
                <a:cs typeface="Arial" charset="0"/>
              </a:rPr>
              <a:t>: 5 m</a:t>
            </a:r>
          </a:p>
          <a:p>
            <a:pPr lvl="1" eaLnBrk="1" hangingPunct="1">
              <a:buClrTx/>
            </a:pPr>
            <a:r>
              <a:rPr lang="en-US" altLang="en-US" sz="2300" i="1" dirty="0" err="1">
                <a:latin typeface="Times New Roman"/>
                <a:cs typeface="Arial" charset="0"/>
              </a:rPr>
              <a:t>R</a:t>
            </a:r>
            <a:r>
              <a:rPr lang="en-US" altLang="en-US" sz="2300" i="1" baseline="-25000" dirty="0" err="1">
                <a:latin typeface="Times New Roman"/>
                <a:cs typeface="Arial" charset="0"/>
              </a:rPr>
              <a:t>as</a:t>
            </a:r>
            <a:r>
              <a:rPr lang="en-US" altLang="en-US" sz="2300" dirty="0">
                <a:latin typeface="Times New Roman"/>
                <a:cs typeface="Arial" charset="0"/>
              </a:rPr>
              <a:t>: 20 m</a:t>
            </a:r>
          </a:p>
          <a:p>
            <a:pPr lvl="1" eaLnBrk="1" hangingPunct="1">
              <a:buClrTx/>
            </a:pPr>
            <a:r>
              <a:rPr lang="en-US" altLang="en-US" sz="2300" i="1" dirty="0">
                <a:latin typeface="Times New Roman"/>
                <a:cs typeface="Arial" charset="0"/>
              </a:rPr>
              <a:t>v</a:t>
            </a:r>
            <a:r>
              <a:rPr lang="en-US" altLang="en-US" sz="2300" dirty="0">
                <a:latin typeface="Times New Roman"/>
                <a:cs typeface="Arial" charset="0"/>
              </a:rPr>
              <a:t>: 1 m/second</a:t>
            </a:r>
          </a:p>
          <a:p>
            <a:pPr lvl="1" eaLnBrk="1" hangingPunct="1">
              <a:buClrTx/>
            </a:pPr>
            <a:r>
              <a:rPr lang="en-US" altLang="en-US" sz="2300" i="1" dirty="0">
                <a:latin typeface="Times New Roman"/>
                <a:cs typeface="Arial" charset="0"/>
              </a:rPr>
              <a:t>M</a:t>
            </a:r>
            <a:r>
              <a:rPr lang="en-US" altLang="en-US" sz="2300" dirty="0">
                <a:latin typeface="Times New Roman"/>
                <a:cs typeface="Arial" charset="0"/>
              </a:rPr>
              <a:t>: 2000</a:t>
            </a:r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3208020" y="5037667"/>
            <a:ext cx="4722918" cy="167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78" tIns="52139" rIns="104278" bIns="52139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buClrTx/>
            </a:pPr>
            <a:r>
              <a:rPr lang="en-US" altLang="en-US" sz="2700" dirty="0">
                <a:latin typeface="Times New Roman"/>
                <a:cs typeface="Arial" charset="0"/>
              </a:rPr>
              <a:t>Protocol parameters:</a:t>
            </a:r>
          </a:p>
          <a:p>
            <a:pPr lvl="1" eaLnBrk="1" hangingPunct="1">
              <a:buClrTx/>
            </a:pPr>
            <a:r>
              <a:rPr lang="el-GR" altLang="en-US" sz="2300" i="1" dirty="0">
                <a:latin typeface="Times New Roman"/>
                <a:cs typeface="Arial" charset="0"/>
              </a:rPr>
              <a:t>β</a:t>
            </a:r>
            <a:r>
              <a:rPr lang="en-US" altLang="en-US" sz="2300" dirty="0">
                <a:latin typeface="Times New Roman"/>
                <a:cs typeface="Arial" charset="0"/>
              </a:rPr>
              <a:t>: 0.7</a:t>
            </a:r>
            <a:endParaRPr lang="el-GR" altLang="en-US" sz="2300" dirty="0">
              <a:latin typeface="Times New Roman"/>
              <a:cs typeface="Arial" charset="0"/>
            </a:endParaRPr>
          </a:p>
          <a:p>
            <a:pPr lvl="1" eaLnBrk="1" hangingPunct="1">
              <a:buClrTx/>
            </a:pPr>
            <a:r>
              <a:rPr lang="el-GR" altLang="en-US" sz="2300" dirty="0">
                <a:latin typeface="Times New Roman"/>
                <a:cs typeface="Arial" charset="0"/>
              </a:rPr>
              <a:t>Δ</a:t>
            </a:r>
            <a:r>
              <a:rPr lang="en-US" altLang="en-US" sz="2300" i="1" dirty="0">
                <a:latin typeface="Times New Roman"/>
                <a:cs typeface="Arial" charset="0"/>
              </a:rPr>
              <a:t>t</a:t>
            </a:r>
            <a:r>
              <a:rPr lang="en-US" altLang="en-US" sz="2300" dirty="0">
                <a:latin typeface="Times New Roman"/>
                <a:cs typeface="Arial" charset="0"/>
              </a:rPr>
              <a:t>: 0.01 second</a:t>
            </a:r>
          </a:p>
          <a:p>
            <a:pPr lvl="1" eaLnBrk="1" hangingPunct="1">
              <a:buClrTx/>
            </a:pPr>
            <a:r>
              <a:rPr lang="en-US" altLang="en-US" sz="2300" i="1" dirty="0">
                <a:latin typeface="Times New Roman"/>
                <a:cs typeface="Arial" charset="0"/>
              </a:rPr>
              <a:t>T</a:t>
            </a:r>
            <a:r>
              <a:rPr lang="en-US" altLang="en-US" sz="2300" dirty="0">
                <a:latin typeface="Times New Roman"/>
                <a:cs typeface="Arial" charset="0"/>
              </a:rPr>
              <a:t>: 20 seconds</a:t>
            </a:r>
          </a:p>
        </p:txBody>
      </p:sp>
    </p:spTree>
    <p:extLst>
      <p:ext uri="{BB962C8B-B14F-4D97-AF65-F5344CB8AC3E}">
        <p14:creationId xmlns:p14="http://schemas.microsoft.com/office/powerpoint/2010/main" val="680276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50" y="290816"/>
            <a:ext cx="10147300" cy="1107996"/>
          </a:xfrm>
          <a:blipFill>
            <a:blip r:embed="rId4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DEFENSE EFFECTIVENESS UNDER DIFFERENT NETWORK PARAMETERS</a:t>
            </a:r>
          </a:p>
        </p:txBody>
      </p:sp>
      <p:graphicFrame>
        <p:nvGraphicFramePr>
          <p:cNvPr id="91149" name="Object 13"/>
          <p:cNvGraphicFramePr>
            <a:graphicFrameLocks noGrp="1" noChangeAspect="1"/>
          </p:cNvGraphicFramePr>
          <p:nvPr>
            <p:ph idx="1"/>
          </p:nvPr>
        </p:nvGraphicFramePr>
        <p:xfrm>
          <a:off x="1198563" y="1930400"/>
          <a:ext cx="8283575" cy="470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Chart" r:id="rId5" imgW="9496349" imgH="5391302" progId="Excel.Chart.8">
                  <p:embed/>
                </p:oleObj>
              </mc:Choice>
              <mc:Fallback>
                <p:oleObj name="Chart" r:id="rId5" imgW="9496349" imgH="5391302" progId="Excel.Chart.8">
                  <p:embed/>
                  <p:pic>
                    <p:nvPicPr>
                      <p:cNvPr id="9114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63" y="1930400"/>
                        <a:ext cx="8283575" cy="470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4349E866-1E86-411D-A9B4-597FCA38908F}" type="slidenum">
              <a:rPr lang="en-US" altLang="en-US">
                <a:latin typeface="Times New Roman"/>
              </a:rPr>
              <a:pPr/>
              <a:t>32</a:t>
            </a:fld>
            <a:endParaRPr lang="en-US" alt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9659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292892"/>
            <a:ext cx="10299699" cy="1107996"/>
          </a:xfrm>
          <a:blipFill>
            <a:blip r:embed="rId4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DEFENSE EFFECTIVENESS UNDER DIFFERENT ATTACKER PARAMETERS</a:t>
            </a:r>
          </a:p>
        </p:txBody>
      </p:sp>
      <p:graphicFrame>
        <p:nvGraphicFramePr>
          <p:cNvPr id="108551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198563" y="1930400"/>
          <a:ext cx="8283575" cy="470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Chart" r:id="rId5" imgW="9496349" imgH="5391302" progId="Excel.Chart.8">
                  <p:embed/>
                </p:oleObj>
              </mc:Choice>
              <mc:Fallback>
                <p:oleObj name="Chart" r:id="rId5" imgW="9496349" imgH="5391302" progId="Excel.Chart.8">
                  <p:embed/>
                  <p:pic>
                    <p:nvPicPr>
                      <p:cNvPr id="1085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63" y="1930400"/>
                        <a:ext cx="8283575" cy="470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3604" y="6881313"/>
            <a:ext cx="2316903" cy="382295"/>
          </a:xfrm>
          <a:prstGeom prst="rect">
            <a:avLst/>
          </a:prstGeom>
        </p:spPr>
        <p:txBody>
          <a:bodyPr lIns="104278" tIns="52139" rIns="104278" bIns="52139"/>
          <a:lstStyle/>
          <a:p>
            <a:fld id="{85A0B268-CF5C-4C74-8ADA-53F5972C2F80}" type="slidenum">
              <a:rPr lang="en-US" altLang="en-US">
                <a:latin typeface="Times New Roman"/>
              </a:rPr>
              <a:pPr/>
              <a:t>33</a:t>
            </a:fld>
            <a:endParaRPr lang="en-US" alt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2221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type="title"/>
          </p:nvPr>
        </p:nvSpPr>
        <p:spPr>
          <a:xfrm>
            <a:off x="712893" y="251883"/>
            <a:ext cx="8822055" cy="630942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100" b="1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65608" y="7052733"/>
            <a:ext cx="2227792" cy="50376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104278" tIns="52139" rIns="104278" bIns="52139"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226FDEF-BDD7-4697-BACE-8C59DBAF12CC}" type="slidenum">
              <a:rPr lang="en-US" altLang="en-US" sz="1600">
                <a:solidFill>
                  <a:srgbClr val="003366"/>
                </a:solidFill>
              </a:rPr>
              <a:pPr eaLnBrk="1" hangingPunct="1"/>
              <a:t>34</a:t>
            </a:fld>
            <a:endParaRPr lang="en-US" altLang="en-US" sz="1600">
              <a:solidFill>
                <a:srgbClr val="003366"/>
              </a:solidFill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980228" y="2015066"/>
            <a:ext cx="9089390" cy="495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104278" tIns="52139" rIns="104278" bIns="52139"/>
          <a:lstStyle/>
          <a:p>
            <a:pPr marL="391043" indent="-391043"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defRPr/>
            </a:pPr>
            <a:r>
              <a:rPr lang="en-US" sz="3200" b="1" dirty="0">
                <a:latin typeface="Times New Roman"/>
                <a:ea typeface="ＭＳ Ｐゴシック" charset="0"/>
              </a:rPr>
              <a:t>Physical Security in Wired Networks 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Clr>
                <a:srgbClr val="003366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Times New Roman"/>
                <a:ea typeface="Times New Roman"/>
              </a:rPr>
              <a:t>Tapping attacks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Clr>
                <a:srgbClr val="003366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Times New Roman"/>
                <a:ea typeface="Times New Roman"/>
              </a:rPr>
              <a:t>Case studies</a:t>
            </a:r>
          </a:p>
          <a:p>
            <a:pPr marL="391043" indent="-391043"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defRPr/>
            </a:pPr>
            <a:r>
              <a:rPr lang="en-US" sz="3200" b="1" dirty="0">
                <a:latin typeface="Times New Roman"/>
                <a:ea typeface="ＭＳ Ｐゴシック" charset="0"/>
              </a:rPr>
              <a:t>Physical Security in Wireless Networks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/>
                <a:ea typeface="Times New Roman"/>
              </a:rPr>
              <a:t>Physical attacks are patent and potent threats to sensor networks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/>
                <a:ea typeface="Times New Roman"/>
              </a:rPr>
              <a:t>A </a:t>
            </a:r>
            <a:r>
              <a:rPr lang="en-US" altLang="zh-CN" sz="3200" i="1" dirty="0">
                <a:latin typeface="Times New Roman"/>
                <a:ea typeface="Times New Roman"/>
              </a:rPr>
              <a:t>Sacrificial Node</a:t>
            </a:r>
            <a:r>
              <a:rPr lang="en-US" altLang="zh-CN" sz="3200" dirty="0">
                <a:latin typeface="Times New Roman"/>
                <a:ea typeface="Times New Roman"/>
              </a:rPr>
              <a:t>-assisted approach to defend against physical attacks</a:t>
            </a:r>
          </a:p>
          <a:p>
            <a:pPr>
              <a:spcBef>
                <a:spcPct val="20000"/>
              </a:spcBef>
              <a:buClr>
                <a:srgbClr val="003366"/>
              </a:buClr>
              <a:defRPr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ＭＳ Ｐゴシック" charset="0"/>
              </a:rPr>
              <a:t>Cryptography</a:t>
            </a:r>
          </a:p>
        </p:txBody>
      </p:sp>
    </p:spTree>
    <p:extLst>
      <p:ext uri="{BB962C8B-B14F-4D97-AF65-F5344CB8AC3E}">
        <p14:creationId xmlns:p14="http://schemas.microsoft.com/office/powerpoint/2010/main" val="114312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2805" y="498347"/>
            <a:ext cx="3243072" cy="27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073" y="6639049"/>
            <a:ext cx="913193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59460" algn="r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4073" y="577850"/>
            <a:ext cx="9131806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4117" y="4788407"/>
            <a:ext cx="2662427" cy="276999"/>
          </a:xfrm>
          <a:custGeom>
            <a:avLst/>
            <a:gdLst/>
            <a:ahLst/>
            <a:cxnLst/>
            <a:rect l="l" t="t" r="r" b="b"/>
            <a:pathLst>
              <a:path w="2662427" h="2417064">
                <a:moveTo>
                  <a:pt x="2662427" y="2417064"/>
                </a:moveTo>
                <a:lnTo>
                  <a:pt x="2662427" y="0"/>
                </a:lnTo>
                <a:lnTo>
                  <a:pt x="1523" y="0"/>
                </a:lnTo>
                <a:lnTo>
                  <a:pt x="0" y="1523"/>
                </a:lnTo>
                <a:lnTo>
                  <a:pt x="0" y="2417064"/>
                </a:lnTo>
                <a:lnTo>
                  <a:pt x="2662427" y="2417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57166" y="4791455"/>
            <a:ext cx="2648711" cy="27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54117" y="4788407"/>
            <a:ext cx="2662427" cy="276999"/>
          </a:xfrm>
          <a:custGeom>
            <a:avLst/>
            <a:gdLst/>
            <a:ahLst/>
            <a:cxnLst/>
            <a:rect l="l" t="t" r="r" b="b"/>
            <a:pathLst>
              <a:path w="2662427" h="2417064">
                <a:moveTo>
                  <a:pt x="2662427" y="2417064"/>
                </a:moveTo>
                <a:lnTo>
                  <a:pt x="2662427" y="0"/>
                </a:lnTo>
                <a:lnTo>
                  <a:pt x="1523" y="0"/>
                </a:lnTo>
                <a:lnTo>
                  <a:pt x="0" y="1523"/>
                </a:lnTo>
                <a:lnTo>
                  <a:pt x="0" y="2417064"/>
                </a:lnTo>
                <a:lnTo>
                  <a:pt x="2662427" y="2417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70" y="623188"/>
            <a:ext cx="9624060" cy="5539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vert="horz" wrap="square" lIns="0" tIns="0" rIns="0" bIns="0" rtlCol="0">
            <a:spAutoFit/>
          </a:bodyPr>
          <a:lstStyle/>
          <a:p>
            <a:pPr marL="1885314" marR="6350" indent="-1102360">
              <a:lnSpc>
                <a:spcPct val="100000"/>
              </a:lnSpc>
            </a:pPr>
            <a:r>
              <a:rPr sz="3600" b="1" spc="31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sz="3600" b="1" spc="24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3600" b="1" spc="50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3600" b="1" spc="1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3600" b="1" spc="28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3600" b="1" spc="1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b="1" spc="29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3600" b="1" spc="50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3600" b="1" spc="25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3600" b="1" spc="1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3600" b="1" spc="24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3600" b="1" spc="39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pu</a:t>
            </a:r>
            <a:r>
              <a:rPr sz="3600" b="1" spc="29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36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3600" b="1" spc="24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3600" b="1" spc="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3600" b="1" spc="24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3600" b="1" spc="390" dirty="0">
                <a:latin typeface="Calibri" panose="020F0502020204030204" pitchFamily="34" charset="0"/>
                <a:cs typeface="Calibri" panose="020F0502020204030204" pitchFamily="34" charset="0"/>
              </a:rPr>
              <a:t>mm</a:t>
            </a:r>
            <a:r>
              <a:rPr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un</a:t>
            </a:r>
            <a:r>
              <a:rPr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3600" b="1" spc="22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3600" b="1" spc="29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3600" b="1" spc="32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5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4051298"/>
            <a:ext cx="8839200" cy="1136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043" marR="6350" indent="-391043">
              <a:lnSpc>
                <a:spcPct val="10000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tabLst>
                <a:tab pos="355600" algn="l"/>
              </a:tabLst>
              <a:defRPr/>
            </a:pPr>
            <a:r>
              <a:rPr sz="2800" dirty="0">
                <a:latin typeface="Times New Roman"/>
                <a:ea typeface="ＭＳ Ｐゴシック" charset="0"/>
                <a:cs typeface="Times New Roman"/>
              </a:rPr>
              <a:t>Encode information into physical “signals”</a:t>
            </a:r>
          </a:p>
          <a:p>
            <a:pPr marL="391043" indent="-391043">
              <a:lnSpc>
                <a:spcPts val="75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defRPr/>
            </a:pPr>
            <a:endParaRPr sz="2800" dirty="0">
              <a:latin typeface="Times New Roman"/>
              <a:ea typeface="ＭＳ Ｐゴシック" charset="0"/>
              <a:cs typeface="Times New Roman"/>
            </a:endParaRPr>
          </a:p>
          <a:p>
            <a:pPr marL="391043" marR="565785" indent="-391043">
              <a:lnSpc>
                <a:spcPct val="10000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tabLst>
                <a:tab pos="354965" algn="l"/>
              </a:tabLst>
              <a:defRPr/>
            </a:pPr>
            <a:r>
              <a:rPr sz="2800" dirty="0">
                <a:latin typeface="Times New Roman"/>
                <a:ea typeface="ＭＳ Ｐゴシック" charset="0"/>
                <a:cs typeface="Times New Roman"/>
              </a:rPr>
              <a:t>Transmit those signals over a transmission medium</a:t>
            </a:r>
          </a:p>
        </p:txBody>
      </p:sp>
      <p:sp>
        <p:nvSpPr>
          <p:cNvPr id="4" name="object 4"/>
          <p:cNvSpPr/>
          <p:nvPr/>
        </p:nvSpPr>
        <p:spPr>
          <a:xfrm>
            <a:off x="6758818" y="2098547"/>
            <a:ext cx="1563624" cy="1280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15418" y="2098547"/>
            <a:ext cx="1563624" cy="1280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0713" y="2795777"/>
            <a:ext cx="3200399" cy="276999"/>
          </a:xfrm>
          <a:custGeom>
            <a:avLst/>
            <a:gdLst/>
            <a:ahLst/>
            <a:cxnLst/>
            <a:rect l="l" t="t" r="r" b="b"/>
            <a:pathLst>
              <a:path w="3200399">
                <a:moveTo>
                  <a:pt x="3200399" y="0"/>
                </a:moveTo>
                <a:lnTo>
                  <a:pt x="0" y="0"/>
                </a:lnTo>
              </a:path>
            </a:pathLst>
          </a:custGeom>
          <a:ln w="51561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21812" y="2461628"/>
            <a:ext cx="838199" cy="276999"/>
          </a:xfrm>
          <a:custGeom>
            <a:avLst/>
            <a:gdLst/>
            <a:ahLst/>
            <a:cxnLst/>
            <a:rect l="l" t="t" r="r" b="b"/>
            <a:pathLst>
              <a:path w="838199" h="202691">
                <a:moveTo>
                  <a:pt x="583691" y="102107"/>
                </a:moveTo>
                <a:lnTo>
                  <a:pt x="583691" y="0"/>
                </a:lnTo>
                <a:lnTo>
                  <a:pt x="0" y="0"/>
                </a:lnTo>
                <a:lnTo>
                  <a:pt x="0" y="102107"/>
                </a:lnTo>
                <a:lnTo>
                  <a:pt x="583691" y="102107"/>
                </a:lnTo>
                <a:close/>
              </a:path>
              <a:path w="838199" h="202691">
                <a:moveTo>
                  <a:pt x="838199" y="50291"/>
                </a:moveTo>
                <a:lnTo>
                  <a:pt x="533399" y="-102107"/>
                </a:lnTo>
                <a:lnTo>
                  <a:pt x="533399" y="0"/>
                </a:lnTo>
                <a:lnTo>
                  <a:pt x="583691" y="0"/>
                </a:lnTo>
                <a:lnTo>
                  <a:pt x="583691" y="177545"/>
                </a:lnTo>
                <a:lnTo>
                  <a:pt x="838199" y="50291"/>
                </a:lnTo>
                <a:close/>
              </a:path>
              <a:path w="838199" h="202691">
                <a:moveTo>
                  <a:pt x="583691" y="177545"/>
                </a:moveTo>
                <a:lnTo>
                  <a:pt x="583691" y="102107"/>
                </a:lnTo>
                <a:lnTo>
                  <a:pt x="533399" y="102107"/>
                </a:lnTo>
                <a:lnTo>
                  <a:pt x="533399" y="202691"/>
                </a:lnTo>
                <a:lnTo>
                  <a:pt x="583691" y="177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6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3300" y="2178050"/>
            <a:ext cx="8382000" cy="2639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043" indent="-391043">
              <a:lnSpc>
                <a:spcPct val="100000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tabLst>
                <a:tab pos="355600" algn="l"/>
              </a:tabLst>
              <a:defRPr/>
            </a:pPr>
            <a:r>
              <a:rPr sz="4000" dirty="0">
                <a:latin typeface="Times New Roman"/>
                <a:ea typeface="ＭＳ Ｐゴシック" charset="0"/>
                <a:cs typeface="Times New Roman"/>
              </a:rPr>
              <a:t>Metal (e.g., copper)</a:t>
            </a:r>
            <a:r>
              <a:rPr lang="en-US" sz="4000" dirty="0">
                <a:latin typeface="Times New Roman"/>
                <a:ea typeface="ＭＳ Ｐゴシック" charset="0"/>
                <a:cs typeface="Times New Roman"/>
              </a:rPr>
              <a:t>: wired</a:t>
            </a:r>
            <a:endParaRPr sz="4000" dirty="0">
              <a:latin typeface="Times New Roman"/>
              <a:ea typeface="ＭＳ Ｐゴシック" charset="0"/>
              <a:cs typeface="Times New Roman"/>
            </a:endParaRPr>
          </a:p>
          <a:p>
            <a:pPr marL="391043" indent="-391043">
              <a:lnSpc>
                <a:spcPts val="4315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tabLst>
                <a:tab pos="355600" algn="l"/>
              </a:tabLst>
              <a:defRPr/>
            </a:pPr>
            <a:r>
              <a:rPr sz="4000" dirty="0">
                <a:latin typeface="Times New Roman"/>
                <a:ea typeface="ＭＳ Ｐゴシック" charset="0"/>
                <a:cs typeface="Times New Roman"/>
              </a:rPr>
              <a:t>EM/RF (e.g., </a:t>
            </a:r>
            <a:r>
              <a:rPr lang="en-US" sz="4000" dirty="0">
                <a:latin typeface="Times New Roman"/>
                <a:ea typeface="ＭＳ Ｐゴシック" charset="0"/>
                <a:cs typeface="Times New Roman"/>
              </a:rPr>
              <a:t>IEEE</a:t>
            </a:r>
            <a:r>
              <a:rPr sz="4000" dirty="0">
                <a:latin typeface="Times New Roman"/>
                <a:ea typeface="ＭＳ Ｐゴシック" charset="0"/>
                <a:cs typeface="Times New Roman"/>
              </a:rPr>
              <a:t> 802.11)</a:t>
            </a:r>
            <a:r>
              <a:rPr lang="en-US" sz="4000" dirty="0">
                <a:latin typeface="Times New Roman"/>
                <a:ea typeface="ＭＳ Ｐゴシック" charset="0"/>
                <a:cs typeface="Times New Roman"/>
              </a:rPr>
              <a:t>: wireless</a:t>
            </a:r>
          </a:p>
          <a:p>
            <a:pPr marL="391043" indent="-391043">
              <a:lnSpc>
                <a:spcPts val="4315"/>
              </a:lnSpc>
              <a:spcBef>
                <a:spcPct val="20000"/>
              </a:spcBef>
              <a:buClr>
                <a:srgbClr val="003366"/>
              </a:buClr>
              <a:buFont typeface="Wingdings" charset="0"/>
              <a:buChar char="§"/>
              <a:tabLst>
                <a:tab pos="355600" algn="l"/>
              </a:tabLst>
              <a:defRPr/>
            </a:pPr>
            <a:r>
              <a:rPr lang="en-US" sz="4000" dirty="0">
                <a:ea typeface="ＭＳ Ｐゴシック" charset="0"/>
                <a:cs typeface="Times New Roman"/>
              </a:rPr>
              <a:t>Light (e.g., optical fiber)</a:t>
            </a:r>
          </a:p>
          <a:p>
            <a:pPr>
              <a:lnSpc>
                <a:spcPts val="4315"/>
              </a:lnSpc>
              <a:spcBef>
                <a:spcPct val="20000"/>
              </a:spcBef>
              <a:buClr>
                <a:srgbClr val="003366"/>
              </a:buClr>
              <a:tabLst>
                <a:tab pos="355600" algn="l"/>
              </a:tabLst>
              <a:defRPr/>
            </a:pPr>
            <a:endParaRPr sz="4000" dirty="0">
              <a:latin typeface="Times New Roman"/>
              <a:ea typeface="ＭＳ Ｐゴシック" charset="0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480C9-D769-4553-ABB4-ABF791044111}"/>
              </a:ext>
            </a:extLst>
          </p:cNvPr>
          <p:cNvSpPr txBox="1"/>
          <p:nvPr/>
        </p:nvSpPr>
        <p:spPr>
          <a:xfrm>
            <a:off x="1003300" y="672676"/>
            <a:ext cx="8610600" cy="70788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TYPES OF MEDIA</a:t>
            </a:r>
            <a:endParaRPr lang="en-I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82" y="1176477"/>
            <a:ext cx="96240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6175" marR="6350" indent="25400">
              <a:lnSpc>
                <a:spcPct val="100000"/>
              </a:lnSpc>
            </a:pPr>
            <a:r>
              <a:rPr sz="280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8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sz="28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8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3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0862" y="2020646"/>
            <a:ext cx="6819900" cy="1615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>
              <a:lnSpc>
                <a:spcPct val="100000"/>
              </a:lnSpc>
              <a:tabLst>
                <a:tab pos="355600" algn="l"/>
              </a:tabLst>
            </a:pPr>
            <a:r>
              <a:rPr lang="en-US" sz="2000" spc="-35" dirty="0">
                <a:latin typeface="Times New Roman"/>
                <a:cs typeface="Times New Roman"/>
              </a:rPr>
              <a:t>	</a:t>
            </a:r>
            <a:r>
              <a:rPr sz="2000" spc="-35" dirty="0">
                <a:latin typeface="Times New Roman"/>
                <a:cs typeface="Times New Roman"/>
              </a:rPr>
              <a:t>W</a:t>
            </a:r>
            <a:r>
              <a:rPr sz="2000" spc="-20" dirty="0">
                <a:latin typeface="Times New Roman"/>
                <a:cs typeface="Times New Roman"/>
              </a:rPr>
              <a:t>hen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y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0" dirty="0">
                <a:latin typeface="Times New Roman"/>
                <a:cs typeface="Times New Roman"/>
              </a:rPr>
              <a:t>u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0" dirty="0">
                <a:latin typeface="Times New Roman"/>
                <a:cs typeface="Times New Roman"/>
              </a:rPr>
              <a:t>v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nduct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h</a:t>
            </a:r>
            <a:r>
              <a:rPr sz="2000" spc="-1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spc="-20" dirty="0">
                <a:latin typeface="Times New Roman"/>
                <a:cs typeface="Times New Roman"/>
              </a:rPr>
              <a:t>ugh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gne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f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spc="-20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spc="-15" dirty="0">
                <a:latin typeface="Times New Roman"/>
                <a:cs typeface="Times New Roman"/>
              </a:rPr>
              <a:t>ectr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lang="en-US" sz="2000" spc="170" dirty="0">
                <a:latin typeface="Times New Roman"/>
                <a:cs typeface="Times New Roman"/>
              </a:rPr>
              <a:t>	</a:t>
            </a:r>
            <a:r>
              <a:rPr sz="2000" spc="-15" dirty="0">
                <a:latin typeface="Times New Roman"/>
                <a:cs typeface="Times New Roman"/>
              </a:rPr>
              <a:t>current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nduced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</a:t>
            </a:r>
            <a:r>
              <a:rPr sz="2000" i="1" spc="-15" dirty="0">
                <a:solidFill>
                  <a:srgbClr val="6599FF"/>
                </a:solidFill>
                <a:latin typeface="Times New Roman"/>
                <a:cs typeface="Times New Roman"/>
              </a:rPr>
              <a:t>e</a:t>
            </a:r>
            <a:r>
              <a:rPr sz="2000" i="1" spc="-5" dirty="0">
                <a:solidFill>
                  <a:srgbClr val="6599FF"/>
                </a:solidFill>
                <a:latin typeface="Times New Roman"/>
                <a:cs typeface="Times New Roman"/>
              </a:rPr>
              <a:t>l</a:t>
            </a:r>
            <a:r>
              <a:rPr sz="2000" i="1" spc="-15" dirty="0">
                <a:solidFill>
                  <a:srgbClr val="6599FF"/>
                </a:solidFill>
                <a:latin typeface="Times New Roman"/>
                <a:cs typeface="Times New Roman"/>
              </a:rPr>
              <a:t>ectr</a:t>
            </a:r>
            <a:r>
              <a:rPr sz="2000" i="1" spc="5" dirty="0">
                <a:solidFill>
                  <a:srgbClr val="6599FF"/>
                </a:solidFill>
                <a:latin typeface="Times New Roman"/>
                <a:cs typeface="Times New Roman"/>
              </a:rPr>
              <a:t>o</a:t>
            </a:r>
            <a:r>
              <a:rPr sz="2000" i="1" spc="-25" dirty="0">
                <a:solidFill>
                  <a:srgbClr val="6599FF"/>
                </a:solidFill>
                <a:latin typeface="Times New Roman"/>
                <a:cs typeface="Times New Roman"/>
              </a:rPr>
              <a:t>m</a:t>
            </a:r>
            <a:r>
              <a:rPr sz="2000" i="1" spc="-5" dirty="0">
                <a:solidFill>
                  <a:srgbClr val="6599FF"/>
                </a:solidFill>
                <a:latin typeface="Times New Roman"/>
                <a:cs typeface="Times New Roman"/>
              </a:rPr>
              <a:t>a</a:t>
            </a:r>
            <a:r>
              <a:rPr sz="2000" i="1" spc="-20" dirty="0">
                <a:solidFill>
                  <a:srgbClr val="6599FF"/>
                </a:solidFill>
                <a:latin typeface="Times New Roman"/>
                <a:cs typeface="Times New Roman"/>
              </a:rPr>
              <a:t>gne</a:t>
            </a:r>
            <a:r>
              <a:rPr sz="2000" i="1" spc="-15" dirty="0">
                <a:solidFill>
                  <a:srgbClr val="6599FF"/>
                </a:solidFill>
                <a:latin typeface="Times New Roman"/>
                <a:cs typeface="Times New Roman"/>
              </a:rPr>
              <a:t>t</a:t>
            </a:r>
            <a:r>
              <a:rPr sz="2000" i="1" spc="-5" dirty="0">
                <a:solidFill>
                  <a:srgbClr val="6599FF"/>
                </a:solidFill>
                <a:latin typeface="Times New Roman"/>
                <a:cs typeface="Times New Roman"/>
              </a:rPr>
              <a:t>i</a:t>
            </a:r>
            <a:r>
              <a:rPr sz="2000" i="1" spc="-15" dirty="0">
                <a:solidFill>
                  <a:srgbClr val="6599FF"/>
                </a:solidFill>
                <a:latin typeface="Times New Roman"/>
                <a:cs typeface="Times New Roman"/>
              </a:rPr>
              <a:t>c</a:t>
            </a:r>
            <a:r>
              <a:rPr sz="2000" i="1" spc="190" dirty="0">
                <a:solidFill>
                  <a:srgbClr val="6599FF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6599FF"/>
                </a:solidFill>
                <a:latin typeface="Times New Roman"/>
                <a:cs typeface="Times New Roman"/>
              </a:rPr>
              <a:t>i</a:t>
            </a:r>
            <a:r>
              <a:rPr sz="2000" i="1" spc="-15" dirty="0">
                <a:solidFill>
                  <a:srgbClr val="6599FF"/>
                </a:solidFill>
                <a:latin typeface="Times New Roman"/>
                <a:cs typeface="Times New Roman"/>
              </a:rPr>
              <a:t>nduct</a:t>
            </a:r>
            <a:r>
              <a:rPr sz="2000" i="1" spc="-5" dirty="0">
                <a:solidFill>
                  <a:srgbClr val="6599FF"/>
                </a:solidFill>
                <a:latin typeface="Times New Roman"/>
                <a:cs typeface="Times New Roman"/>
              </a:rPr>
              <a:t>i</a:t>
            </a:r>
            <a:r>
              <a:rPr sz="2000" i="1" spc="5" dirty="0">
                <a:solidFill>
                  <a:srgbClr val="6599FF"/>
                </a:solidFill>
                <a:latin typeface="Times New Roman"/>
                <a:cs typeface="Times New Roman"/>
              </a:rPr>
              <a:t>o</a:t>
            </a:r>
            <a:r>
              <a:rPr sz="2000" i="1" spc="-20" dirty="0">
                <a:solidFill>
                  <a:srgbClr val="6599FF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)</a:t>
            </a:r>
          </a:p>
          <a:p>
            <a:pPr>
              <a:lnSpc>
                <a:spcPts val="550"/>
              </a:lnSpc>
              <a:spcBef>
                <a:spcPts val="29"/>
              </a:spcBef>
              <a:buFont typeface="Tahoma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MI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odu</a:t>
            </a:r>
            <a:r>
              <a:rPr sz="2000" spc="-5" dirty="0">
                <a:latin typeface="Times New Roman"/>
                <a:cs typeface="Times New Roman"/>
              </a:rPr>
              <a:t>ce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-5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res</a:t>
            </a:r>
            <a:r>
              <a:rPr lang="en-US" sz="2000" spc="-5" dirty="0">
                <a:latin typeface="Times New Roman"/>
                <a:cs typeface="Times New Roman"/>
              </a:rPr>
              <a:t> or 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vi</a:t>
            </a:r>
            <a:r>
              <a:rPr sz="2000" spc="-5" dirty="0">
                <a:latin typeface="Times New Roman"/>
                <a:cs typeface="Times New Roman"/>
              </a:rPr>
              <a:t>ce</a:t>
            </a:r>
            <a:r>
              <a:rPr sz="2000" dirty="0">
                <a:latin typeface="Times New Roman"/>
                <a:cs typeface="Times New Roman"/>
              </a:rPr>
              <a:t>s</a:t>
            </a:r>
          </a:p>
          <a:p>
            <a:pPr marL="756285" lvl="1" indent="-287020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ndu</a:t>
            </a:r>
            <a:r>
              <a:rPr sz="2000" spc="-5" dirty="0">
                <a:latin typeface="Times New Roman"/>
                <a:cs typeface="Times New Roman"/>
              </a:rPr>
              <a:t>ce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rre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ati</a:t>
            </a:r>
            <a:r>
              <a:rPr sz="2000" spc="5" dirty="0">
                <a:latin typeface="Times New Roman"/>
                <a:cs typeface="Times New Roman"/>
              </a:rPr>
              <a:t>on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5" dirty="0">
                <a:latin typeface="Times New Roman"/>
                <a:cs typeface="Times New Roman"/>
              </a:rPr>
              <a:t>ondu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endParaRPr lang="en-US" sz="2000" dirty="0">
              <a:latin typeface="Times New Roman"/>
              <a:cs typeface="Times New Roman"/>
            </a:endParaRPr>
          </a:p>
          <a:p>
            <a:pPr marL="756285" lvl="1" indent="-287020">
              <a:buFont typeface="Tahoma"/>
              <a:buChar char="–"/>
              <a:tabLst>
                <a:tab pos="756285" algn="l"/>
              </a:tabLst>
            </a:pPr>
            <a:r>
              <a:rPr lang="en-US" sz="2000" spc="-5" dirty="0">
                <a:latin typeface="Times New Roman"/>
                <a:cs typeface="Times New Roman"/>
              </a:rPr>
              <a:t>Pr</a:t>
            </a:r>
            <a:r>
              <a:rPr lang="en-US" sz="2000" spc="5" dirty="0">
                <a:latin typeface="Times New Roman"/>
                <a:cs typeface="Times New Roman"/>
              </a:rPr>
              <a:t>ob</a:t>
            </a:r>
            <a:r>
              <a:rPr lang="en-US" sz="200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dirty="0">
                <a:latin typeface="Times New Roman"/>
                <a:cs typeface="Times New Roman"/>
              </a:rPr>
              <a:t>m: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i="1" spc="-5" dirty="0">
                <a:solidFill>
                  <a:srgbClr val="6599FF"/>
                </a:solidFill>
                <a:latin typeface="Times New Roman"/>
                <a:cs typeface="Times New Roman"/>
              </a:rPr>
              <a:t>cr</a:t>
            </a:r>
            <a:r>
              <a:rPr lang="en-US" sz="2000" i="1" spc="5" dirty="0">
                <a:solidFill>
                  <a:srgbClr val="6599FF"/>
                </a:solidFill>
                <a:latin typeface="Times New Roman"/>
                <a:cs typeface="Times New Roman"/>
              </a:rPr>
              <a:t>o</a:t>
            </a:r>
            <a:r>
              <a:rPr lang="en-US" sz="2000" i="1" spc="-5" dirty="0">
                <a:solidFill>
                  <a:srgbClr val="6599FF"/>
                </a:solidFill>
                <a:latin typeface="Times New Roman"/>
                <a:cs typeface="Times New Roman"/>
              </a:rPr>
              <a:t>ss</a:t>
            </a:r>
            <a:r>
              <a:rPr lang="en-US" sz="2000" i="1" dirty="0">
                <a:solidFill>
                  <a:srgbClr val="6599FF"/>
                </a:solidFill>
                <a:latin typeface="Times New Roman"/>
                <a:cs typeface="Times New Roman"/>
              </a:rPr>
              <a:t>tal</a:t>
            </a:r>
            <a:r>
              <a:rPr lang="en-US" sz="2000" i="1" spc="5" dirty="0">
                <a:solidFill>
                  <a:srgbClr val="6599FF"/>
                </a:solidFill>
                <a:latin typeface="Times New Roman"/>
                <a:cs typeface="Times New Roman"/>
              </a:rPr>
              <a:t>k</a:t>
            </a:r>
            <a:r>
              <a:rPr lang="en-US" sz="2000" dirty="0">
                <a:latin typeface="Times New Roman"/>
                <a:cs typeface="Times New Roman"/>
              </a:rPr>
              <a:t>,</a:t>
            </a:r>
            <a:r>
              <a:rPr lang="en-US" sz="2000" spc="16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dirty="0">
                <a:latin typeface="Times New Roman"/>
                <a:cs typeface="Times New Roman"/>
              </a:rPr>
              <a:t>ducting noise to 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5" dirty="0">
                <a:latin typeface="Times New Roman"/>
                <a:cs typeface="Times New Roman"/>
              </a:rPr>
              <a:t>qu</a:t>
            </a:r>
            <a:r>
              <a:rPr lang="en-US" sz="2000" dirty="0">
                <a:latin typeface="Times New Roman"/>
                <a:cs typeface="Times New Roman"/>
              </a:rPr>
              <a:t>i</a:t>
            </a:r>
            <a:r>
              <a:rPr lang="en-US" sz="2000" spc="5" dirty="0">
                <a:latin typeface="Times New Roman"/>
                <a:cs typeface="Times New Roman"/>
              </a:rPr>
              <a:t>p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5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t,</a:t>
            </a:r>
            <a:r>
              <a:rPr lang="en-US" sz="2000" spc="114" dirty="0">
                <a:latin typeface="Times New Roman"/>
                <a:cs typeface="Times New Roman"/>
              </a:rPr>
              <a:t> </a:t>
            </a:r>
            <a:r>
              <a:rPr lang="en-US" sz="2000" spc="-5" dirty="0" err="1">
                <a:latin typeface="Times New Roman"/>
                <a:cs typeface="Times New Roman"/>
              </a:rPr>
              <a:t>e</a:t>
            </a:r>
            <a:r>
              <a:rPr lang="en-US" sz="2000" dirty="0" err="1">
                <a:latin typeface="Times New Roman"/>
                <a:cs typeface="Times New Roman"/>
              </a:rPr>
              <a:t>tc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4705" y="6639049"/>
            <a:ext cx="306959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47370" algn="r">
              <a:lnSpc>
                <a:spcPct val="100000"/>
              </a:lnSpc>
            </a:pPr>
            <a:r>
              <a:rPr sz="1400" spc="5" dirty="0">
                <a:latin typeface="Times New Roman"/>
                <a:cs typeface="Times New Roman"/>
              </a:rPr>
              <a:t>1</a:t>
            </a: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80666" y="4418454"/>
            <a:ext cx="2438400" cy="255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2353" y="4418454"/>
            <a:ext cx="3260991" cy="2438400"/>
          </a:xfrm>
          <a:prstGeom prst="rect">
            <a:avLst/>
          </a:prstGeom>
          <a:blipFill>
            <a:blip r:embed="rId3" cstate="print"/>
            <a:srcRect/>
            <a:stretch>
              <a:fillRect t="-12034" b="1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158F03-CA12-4EFA-B370-D2F308C5E38C}"/>
              </a:ext>
            </a:extLst>
          </p:cNvPr>
          <p:cNvSpPr/>
          <p:nvPr/>
        </p:nvSpPr>
        <p:spPr>
          <a:xfrm>
            <a:off x="414930" y="94801"/>
            <a:ext cx="10009215" cy="76944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PHYSICAL SECURITY IN WIRED NETWORKS</a:t>
            </a:r>
            <a:endParaRPr 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59141" y="1765807"/>
            <a:ext cx="4793480" cy="5465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nduct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v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ps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9"/>
              </a:spcBef>
              <a:buFont typeface="Tahoma"/>
              <a:buChar char="•"/>
            </a:pPr>
            <a:endParaRPr sz="2400" dirty="0">
              <a:latin typeface="Times New Roman"/>
            </a:endParaRPr>
          </a:p>
          <a:p>
            <a:pPr marL="756285" marR="6350" lvl="1" indent="-287020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ondu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tive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onn</a:t>
            </a:r>
            <a:r>
              <a:rPr sz="2400" spc="-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ith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le</a:t>
            </a:r>
          </a:p>
          <a:p>
            <a:pPr lvl="1">
              <a:lnSpc>
                <a:spcPts val="1000"/>
              </a:lnSpc>
              <a:buFont typeface="Tahoma"/>
              <a:buChar char="–"/>
            </a:pPr>
            <a:endParaRPr sz="2400" dirty="0">
              <a:latin typeface="Times New Roman"/>
            </a:endParaRPr>
          </a:p>
          <a:p>
            <a:pPr lvl="1">
              <a:lnSpc>
                <a:spcPts val="1000"/>
              </a:lnSpc>
              <a:buFont typeface="Tahoma"/>
              <a:buChar char="–"/>
            </a:pPr>
            <a:endParaRPr sz="2400" dirty="0">
              <a:latin typeface="Times New Roman"/>
            </a:endParaRPr>
          </a:p>
          <a:p>
            <a:pPr lvl="1">
              <a:lnSpc>
                <a:spcPts val="1000"/>
              </a:lnSpc>
              <a:buFont typeface="Tahoma"/>
              <a:buChar char="–"/>
            </a:pPr>
            <a:endParaRPr sz="2400" dirty="0">
              <a:latin typeface="Times New Roman"/>
            </a:endParaRPr>
          </a:p>
          <a:p>
            <a:pPr lvl="1">
              <a:lnSpc>
                <a:spcPts val="1100"/>
              </a:lnSpc>
              <a:spcBef>
                <a:spcPts val="23"/>
              </a:spcBef>
              <a:buFont typeface="Tahoma"/>
              <a:buChar char="–"/>
            </a:pPr>
            <a:endParaRPr sz="240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2400" spc="-15" dirty="0">
                <a:latin typeface="Times New Roman"/>
                <a:cs typeface="Times New Roman"/>
              </a:rPr>
              <a:t>Induct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v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ps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9"/>
              </a:spcBef>
              <a:buFont typeface="Tahoma"/>
              <a:buChar char="•"/>
            </a:pPr>
            <a:endParaRPr sz="2400" dirty="0">
              <a:latin typeface="Times New Roman"/>
            </a:endParaRPr>
          </a:p>
          <a:p>
            <a:pPr marL="756285" marR="287020" lvl="1" indent="-287020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400" spc="-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ss</a:t>
            </a:r>
            <a:r>
              <a:rPr sz="2400" dirty="0">
                <a:latin typeface="Times New Roman"/>
                <a:cs typeface="Times New Roman"/>
              </a:rPr>
              <a:t>iv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ly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</a:t>
            </a:r>
            <a:r>
              <a:rPr sz="2400" dirty="0">
                <a:latin typeface="Times New Roman"/>
                <a:cs typeface="Times New Roman"/>
              </a:rPr>
              <a:t>ad</a:t>
            </a:r>
            <a:r>
              <a:rPr lang="en-US" sz="2400" dirty="0">
                <a:latin typeface="Times New Roman"/>
                <a:cs typeface="Times New Roman"/>
              </a:rPr>
              <a:t>s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gn</a:t>
            </a:r>
            <a:r>
              <a:rPr sz="2400" dirty="0">
                <a:latin typeface="Times New Roman"/>
                <a:cs typeface="Times New Roman"/>
              </a:rPr>
              <a:t>al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m 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ndu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</a:t>
            </a:r>
          </a:p>
          <a:p>
            <a:pPr lvl="1">
              <a:lnSpc>
                <a:spcPts val="550"/>
              </a:lnSpc>
              <a:spcBef>
                <a:spcPts val="25"/>
              </a:spcBef>
              <a:buFont typeface="Tahoma"/>
              <a:buChar char="–"/>
            </a:pPr>
            <a:endParaRPr sz="2400" dirty="0">
              <a:latin typeface="Times New Roman"/>
            </a:endParaRPr>
          </a:p>
          <a:p>
            <a:pPr marL="756285" marR="768985" lvl="1" indent="-287020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ee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rec</a:t>
            </a:r>
            <a:r>
              <a:rPr sz="2400" dirty="0">
                <a:latin typeface="Times New Roman"/>
                <a:cs typeface="Times New Roman"/>
              </a:rPr>
              <a:t>t </a:t>
            </a:r>
            <a:r>
              <a:rPr sz="2400" spc="5" dirty="0">
                <a:latin typeface="Times New Roman"/>
                <a:cs typeface="Times New Roman"/>
              </a:rPr>
              <a:t>ph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al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onn</a:t>
            </a:r>
            <a:r>
              <a:rPr sz="2400" spc="-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ti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</a:t>
            </a:r>
          </a:p>
          <a:p>
            <a:pPr lvl="1">
              <a:lnSpc>
                <a:spcPts val="550"/>
              </a:lnSpc>
              <a:spcBef>
                <a:spcPts val="25"/>
              </a:spcBef>
              <a:buFont typeface="Tahoma"/>
              <a:buChar char="–"/>
            </a:pPr>
            <a:endParaRPr sz="2400" dirty="0">
              <a:latin typeface="Times New Roman"/>
            </a:endParaRPr>
          </a:p>
          <a:p>
            <a:pPr marL="756285" lvl="1" indent="-287020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400" spc="-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t</a:t>
            </a:r>
          </a:p>
          <a:p>
            <a:pPr lvl="1">
              <a:lnSpc>
                <a:spcPts val="550"/>
              </a:lnSpc>
              <a:spcBef>
                <a:spcPts val="25"/>
              </a:spcBef>
              <a:buFont typeface="Tahoma"/>
              <a:buChar char="–"/>
            </a:pPr>
            <a:endParaRPr sz="2400" dirty="0">
              <a:latin typeface="Times New Roman"/>
            </a:endParaRPr>
          </a:p>
          <a:p>
            <a:pPr marL="756285" marR="20320" lvl="1" indent="-287020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400" spc="-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ith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non</a:t>
            </a:r>
            <a:r>
              <a:rPr sz="2400" dirty="0">
                <a:latin typeface="Times New Roman"/>
                <a:cs typeface="Times New Roman"/>
              </a:rPr>
              <a:t>- 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ec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ic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ondu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(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lang="en-US" sz="2400" spc="-5" dirty="0">
                <a:latin typeface="Times New Roman"/>
                <a:cs typeface="Times New Roman"/>
              </a:rPr>
              <a:t>.</a:t>
            </a:r>
            <a:r>
              <a:rPr sz="2400" dirty="0">
                <a:latin typeface="Times New Roman"/>
                <a:cs typeface="Times New Roman"/>
              </a:rPr>
              <a:t>g</a:t>
            </a:r>
            <a:r>
              <a:rPr lang="en-US" sz="2400" dirty="0">
                <a:latin typeface="Times New Roman"/>
                <a:cs typeface="Times New Roman"/>
              </a:rPr>
              <a:t>.,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br>
              <a:rPr lang="en-US" sz="2400" spc="150" dirty="0">
                <a:latin typeface="Times New Roman"/>
                <a:cs typeface="Times New Roman"/>
              </a:rPr>
            </a:br>
            <a:r>
              <a:rPr sz="2400" dirty="0">
                <a:latin typeface="Times New Roman"/>
                <a:cs typeface="Times New Roman"/>
              </a:rPr>
              <a:t>fi</a:t>
            </a:r>
            <a:r>
              <a:rPr sz="2400" spc="5" dirty="0">
                <a:latin typeface="Times New Roman"/>
                <a:cs typeface="Times New Roman"/>
              </a:rPr>
              <a:t>b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 </a:t>
            </a:r>
            <a:r>
              <a:rPr sz="2400" spc="5" dirty="0">
                <a:latin typeface="Times New Roman"/>
                <a:cs typeface="Times New Roman"/>
              </a:rPr>
              <a:t>op</a:t>
            </a:r>
            <a:r>
              <a:rPr sz="2400" dirty="0">
                <a:latin typeface="Times New Roman"/>
                <a:cs typeface="Times New Roman"/>
              </a:rPr>
              <a:t>ti</a:t>
            </a:r>
            <a:r>
              <a:rPr sz="2400" spc="-5" dirty="0">
                <a:latin typeface="Times New Roman"/>
                <a:cs typeface="Times New Roman"/>
              </a:rPr>
              <a:t>cs</a:t>
            </a:r>
            <a:r>
              <a:rPr sz="24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24021" y="6639049"/>
            <a:ext cx="418211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59460" algn="r">
              <a:lnSpc>
                <a:spcPct val="100000"/>
              </a:lnSpc>
            </a:pPr>
            <a:r>
              <a:rPr sz="1400" spc="5" dirty="0">
                <a:latin typeface="Times New Roman"/>
                <a:cs typeface="Times New Roman"/>
              </a:rPr>
              <a:t>2</a:t>
            </a:r>
            <a:r>
              <a:rPr sz="1400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49673" y="1502282"/>
            <a:ext cx="3384803" cy="2834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52621" y="4336922"/>
            <a:ext cx="4181855" cy="283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50FF6-496C-41C5-9A18-E081E525FA60}"/>
              </a:ext>
            </a:extLst>
          </p:cNvPr>
          <p:cNvSpPr txBox="1"/>
          <p:nvPr/>
        </p:nvSpPr>
        <p:spPr>
          <a:xfrm>
            <a:off x="1079500" y="501650"/>
            <a:ext cx="8001000" cy="70788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PHYSICAL TAPPING</a:t>
            </a:r>
            <a:endParaRPr lang="en-I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9192" y="693550"/>
            <a:ext cx="8935015" cy="55143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4315"/>
              </a:lnSpc>
            </a:pPr>
            <a:r>
              <a:rPr lang="en-IN" sz="3600" b="1" spc="10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PP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en-IN" sz="3600" b="1" spc="10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600" b="1" spc="229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3600" b="1" spc="28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IN"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sz="3600" b="1" spc="25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3600" b="1" spc="1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600" b="1" spc="229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N" sz="3600" b="1" spc="24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UN</a:t>
            </a:r>
            <a:r>
              <a:rPr lang="en-IN" sz="3600" b="1" spc="29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sz="36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IN" sz="3600" b="1" spc="39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N"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sz="3600" b="1" spc="265" dirty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IN" sz="3600" b="1" spc="275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IN" sz="3600" b="1" spc="254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IN" sz="3600" b="1" spc="22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IN" sz="3600" b="1" spc="24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I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8617" y="1916174"/>
            <a:ext cx="6901815" cy="3929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hy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ca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2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c</a:t>
            </a:r>
            <a:r>
              <a:rPr sz="3200" spc="-1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ion</a:t>
            </a:r>
          </a:p>
          <a:p>
            <a:pPr>
              <a:lnSpc>
                <a:spcPts val="750"/>
              </a:lnSpc>
              <a:spcBef>
                <a:spcPts val="17"/>
              </a:spcBef>
              <a:buFont typeface="Tahoma"/>
              <a:buChar char="•"/>
            </a:pPr>
            <a:endParaRPr sz="75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hy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ca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2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-1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c</a:t>
            </a:r>
            <a:r>
              <a:rPr sz="3200" spc="-1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ion</a:t>
            </a:r>
          </a:p>
          <a:p>
            <a:pPr>
              <a:lnSpc>
                <a:spcPts val="650"/>
              </a:lnSpc>
              <a:spcBef>
                <a:spcPts val="26"/>
              </a:spcBef>
              <a:buFont typeface="Tahoma"/>
              <a:buChar char="•"/>
            </a:pPr>
            <a:endParaRPr sz="650" dirty="0">
              <a:latin typeface="Times New Roman"/>
            </a:endParaRPr>
          </a:p>
          <a:p>
            <a:pPr marL="756285" lvl="1" indent="-287020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.</a:t>
            </a:r>
            <a:r>
              <a:rPr sz="2800" spc="-20" dirty="0">
                <a:latin typeface="Times New Roman"/>
                <a:cs typeface="Times New Roman"/>
              </a:rPr>
              <a:t>g</a:t>
            </a:r>
            <a:r>
              <a:rPr sz="2800" spc="5" dirty="0">
                <a:latin typeface="Times New Roman"/>
                <a:cs typeface="Times New Roman"/>
              </a:rPr>
              <a:t>.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enc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p</a:t>
            </a:r>
            <a:r>
              <a:rPr sz="2800" spc="-15" dirty="0">
                <a:latin typeface="Times New Roman"/>
                <a:cs typeface="Times New Roman"/>
              </a:rPr>
              <a:t>re</a:t>
            </a:r>
            <a:r>
              <a:rPr sz="2800" spc="-20" dirty="0">
                <a:latin typeface="Times New Roman"/>
                <a:cs typeface="Times New Roman"/>
              </a:rPr>
              <a:t>ssu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zed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g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lvl="1">
              <a:lnSpc>
                <a:spcPts val="750"/>
              </a:lnSpc>
              <a:spcBef>
                <a:spcPts val="13"/>
              </a:spcBef>
              <a:buFont typeface="Tahoma"/>
              <a:buChar char="–"/>
            </a:pPr>
            <a:endParaRPr sz="75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Us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</a:t>
            </a:r>
            <a:r>
              <a:rPr sz="3200" spc="-5" dirty="0">
                <a:latin typeface="Times New Roman"/>
                <a:cs typeface="Times New Roman"/>
              </a:rPr>
              <a:t>as</a:t>
            </a:r>
            <a:r>
              <a:rPr sz="3200" spc="-1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er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-10" dirty="0">
                <a:latin typeface="Times New Roman"/>
                <a:cs typeface="Times New Roman"/>
              </a:rPr>
              <a:t>t</a:t>
            </a:r>
            <a:r>
              <a:rPr sz="3200" spc="-5" dirty="0">
                <a:latin typeface="Times New Roman"/>
                <a:cs typeface="Times New Roman"/>
              </a:rPr>
              <a:t>ra</a:t>
            </a:r>
            <a:r>
              <a:rPr sz="3200" spc="-1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e</a:t>
            </a:r>
          </a:p>
          <a:p>
            <a:pPr>
              <a:lnSpc>
                <a:spcPts val="750"/>
              </a:lnSpc>
              <a:spcBef>
                <a:spcPts val="17"/>
              </a:spcBef>
              <a:buFont typeface="Tahoma"/>
              <a:buChar char="•"/>
            </a:pPr>
            <a:endParaRPr sz="750" dirty="0">
              <a:latin typeface="Times New Roman"/>
            </a:endParaRPr>
          </a:p>
          <a:p>
            <a:pPr marL="355600" indent="-343535">
              <a:lnSpc>
                <a:spcPct val="100000"/>
              </a:lnSpc>
              <a:buFont typeface="Tahoma"/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Moni</a:t>
            </a:r>
            <a:r>
              <a:rPr sz="3200" spc="-1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1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ele</a:t>
            </a:r>
            <a:r>
              <a:rPr sz="3200" spc="-5" dirty="0">
                <a:latin typeface="Times New Roman"/>
                <a:cs typeface="Times New Roman"/>
              </a:rPr>
              <a:t>c</a:t>
            </a:r>
            <a:r>
              <a:rPr sz="3200" spc="-10" dirty="0">
                <a:latin typeface="Times New Roman"/>
                <a:cs typeface="Times New Roman"/>
              </a:rPr>
              <a:t>t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ca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2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dirty="0">
                <a:latin typeface="Times New Roman"/>
                <a:cs typeface="Times New Roman"/>
              </a:rPr>
              <a:t>o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0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ies</a:t>
            </a:r>
            <a:r>
              <a:rPr sz="3200" spc="1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204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ca</a:t>
            </a:r>
            <a:r>
              <a:rPr sz="3200" spc="5" dirty="0">
                <a:latin typeface="Times New Roman"/>
                <a:cs typeface="Times New Roman"/>
              </a:rPr>
              <a:t>b</a:t>
            </a:r>
            <a:r>
              <a:rPr sz="3200" dirty="0">
                <a:latin typeface="Times New Roman"/>
                <a:cs typeface="Times New Roman"/>
              </a:rPr>
              <a:t>le</a:t>
            </a:r>
          </a:p>
          <a:p>
            <a:pPr>
              <a:lnSpc>
                <a:spcPts val="650"/>
              </a:lnSpc>
              <a:spcBef>
                <a:spcPts val="25"/>
              </a:spcBef>
              <a:buFont typeface="Tahoma"/>
              <a:buChar char="•"/>
            </a:pPr>
            <a:endParaRPr sz="650" dirty="0">
              <a:latin typeface="Times New Roman"/>
            </a:endParaRPr>
          </a:p>
          <a:p>
            <a:pPr marL="756285" lvl="1" indent="-286385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80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: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s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</a:t>
            </a:r>
            <a:r>
              <a:rPr sz="2800" spc="-20" dirty="0">
                <a:latin typeface="Times New Roman"/>
                <a:cs typeface="Times New Roman"/>
              </a:rPr>
              <a:t>k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spc="-20" dirty="0">
                <a:latin typeface="Times New Roman"/>
                <a:cs typeface="Times New Roman"/>
              </a:rPr>
              <a:t>d-w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red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d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endParaRPr sz="2800" dirty="0">
              <a:latin typeface="Times New Roman"/>
              <a:cs typeface="Times New Roman"/>
            </a:endParaRPr>
          </a:p>
          <a:p>
            <a:pPr lvl="1">
              <a:lnSpc>
                <a:spcPts val="650"/>
              </a:lnSpc>
              <a:spcBef>
                <a:spcPts val="21"/>
              </a:spcBef>
              <a:buFont typeface="Tahoma"/>
              <a:buChar char="–"/>
            </a:pPr>
            <a:endParaRPr sz="650" dirty="0">
              <a:latin typeface="Times New Roman"/>
            </a:endParaRPr>
          </a:p>
          <a:p>
            <a:pPr marL="756285" lvl="1" indent="-287020">
              <a:lnSpc>
                <a:spcPct val="100000"/>
              </a:lnSpc>
              <a:buFont typeface="Tahoma"/>
              <a:buChar char="–"/>
              <a:tabLst>
                <a:tab pos="756285" algn="l"/>
              </a:tabLst>
            </a:pPr>
            <a:r>
              <a:rPr sz="2800" spc="-30" dirty="0">
                <a:latin typeface="Times New Roman"/>
                <a:cs typeface="Times New Roman"/>
              </a:rPr>
              <a:t>P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spc="-20" dirty="0">
                <a:latin typeface="Times New Roman"/>
                <a:cs typeface="Times New Roman"/>
              </a:rPr>
              <a:t>wer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5" dirty="0">
                <a:latin typeface="Times New Roman"/>
                <a:cs typeface="Times New Roman"/>
              </a:rPr>
              <a:t>o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20" dirty="0">
                <a:latin typeface="Times New Roman"/>
                <a:cs typeface="Times New Roman"/>
              </a:rPr>
              <a:t>ng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s</a:t>
            </a:r>
            <a:r>
              <a:rPr sz="2800" spc="-15" dirty="0">
                <a:latin typeface="Times New Roman"/>
                <a:cs typeface="Times New Roman"/>
              </a:rPr>
              <a:t>pectr</a:t>
            </a:r>
            <a:r>
              <a:rPr sz="2800" spc="-20" dirty="0">
                <a:latin typeface="Times New Roman"/>
                <a:cs typeface="Times New Roman"/>
              </a:rPr>
              <a:t>um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al</a:t>
            </a:r>
            <a:r>
              <a:rPr sz="2800" spc="-20" dirty="0">
                <a:latin typeface="Times New Roman"/>
                <a:cs typeface="Times New Roman"/>
              </a:rPr>
              <a:t>ys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lvl="1">
              <a:lnSpc>
                <a:spcPts val="650"/>
              </a:lnSpc>
              <a:spcBef>
                <a:spcPts val="21"/>
              </a:spcBef>
              <a:buFont typeface="Tahoma"/>
              <a:buChar char="–"/>
            </a:pPr>
            <a:endParaRPr sz="650" dirty="0">
              <a:latin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46777" y="6637525"/>
            <a:ext cx="20447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latin typeface="Times New Roman"/>
                <a:cs typeface="Times New Roman"/>
              </a:rPr>
              <a:t>2</a:t>
            </a:r>
            <a:r>
              <a:rPr sz="1400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198</TotalTime>
  <Words>1804</Words>
  <Application>Microsoft Office PowerPoint</Application>
  <PresentationFormat>Custom</PresentationFormat>
  <Paragraphs>398</Paragraphs>
  <Slides>34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Garamond</vt:lpstr>
      <vt:lpstr>Lucida Grande</vt:lpstr>
      <vt:lpstr>Tahoma</vt:lpstr>
      <vt:lpstr>Times New Roman</vt:lpstr>
      <vt:lpstr>Wingdings</vt:lpstr>
      <vt:lpstr>Organic</vt:lpstr>
      <vt:lpstr>Office Theme</vt:lpstr>
      <vt:lpstr>Equation</vt:lpstr>
      <vt:lpstr>Chart</vt:lpstr>
      <vt:lpstr>PowerPoint Presentation</vt:lpstr>
      <vt:lpstr>INDEX</vt:lpstr>
      <vt:lpstr>PowerPoint Presentation</vt:lpstr>
      <vt:lpstr>PowerPoint Presentation</vt:lpstr>
      <vt:lpstr>How can two computers communicate?</vt:lpstr>
      <vt:lpstr>PowerPoint Presentation</vt:lpstr>
      <vt:lpstr>Noise, Jamming, and Information Leakage</vt:lpstr>
      <vt:lpstr>PowerPoint Presentation</vt:lpstr>
      <vt:lpstr>PowerPoint Presentation</vt:lpstr>
      <vt:lpstr>CASE STUDY: SUBMARINE CABLE (IVY BELLS)</vt:lpstr>
      <vt:lpstr>CASE STUDY: SUBMARINE CABLE (IVY BELLS)</vt:lpstr>
      <vt:lpstr>PowerPoint Presentation</vt:lpstr>
      <vt:lpstr>COUNTERMEASURES AGAINST WILDLIFE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DISCUSSIONS ON SEARCH-BASED PHYSICAL ATTACKS IN WSNS</vt:lpstr>
      <vt:lpstr>DEFENDING AGAINST SEARCH-BASED PHYSICAL ATTACKS IN WSNS</vt:lpstr>
      <vt:lpstr>A SIMPLE DEFENSE APPROACH</vt:lpstr>
      <vt:lpstr>OUR DEFENSE APPROACH</vt:lpstr>
      <vt:lpstr>DEFENSE PROTOCOL</vt:lpstr>
      <vt:lpstr>AN ILLUSTRATION OF OUR DEFENSE APPROACH</vt:lpstr>
      <vt:lpstr>DISCUSSIONS ON OUR DEFENSE PROTOCOL </vt:lpstr>
      <vt:lpstr>SACRIFICIAL NODE SELECTION</vt:lpstr>
      <vt:lpstr>UTILITY FUNCTION U(I)</vt:lpstr>
      <vt:lpstr>STATE SWITCHING</vt:lpstr>
      <vt:lpstr>PERFORMANCE EVALUATION</vt:lpstr>
      <vt:lpstr>DEFENSE EFFECTIVENESS UNDER DIFFERENT NETWORK PARAMETERS</vt:lpstr>
      <vt:lpstr>DEFENSE EFFECTIVENESS UNDER DIFFERENT ATTACKER PARAMETERS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lec_02_physicallayer [Compatibility Mode]</dc:title>
  <dc:creator>Matthew Caesar</dc:creator>
  <cp:lastModifiedBy>Sameer Gautam</cp:lastModifiedBy>
  <cp:revision>30</cp:revision>
  <dcterms:created xsi:type="dcterms:W3CDTF">2013-08-23T10:46:34Z</dcterms:created>
  <dcterms:modified xsi:type="dcterms:W3CDTF">2020-12-03T14:43:44Z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2013-01-17T00:00:00Z</vt:filetime>
  </property>
  <property fmtid="{D5CDD505-2E9C-101B-9397-08002B2CF9AE}" pid="3" name="LastSaved">
    <vt:filetime>2013-08-23T00:00:00Z</vt:filetime>
  </property>
</Properties>
</file>